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7" r:id="rId3"/>
    <p:sldId id="270" r:id="rId4"/>
    <p:sldId id="308" r:id="rId5"/>
    <p:sldId id="309" r:id="rId6"/>
    <p:sldId id="310" r:id="rId7"/>
    <p:sldId id="311" r:id="rId8"/>
    <p:sldId id="312" r:id="rId9"/>
    <p:sldId id="313" r:id="rId10"/>
    <p:sldId id="314" r:id="rId11"/>
    <p:sldId id="315" r:id="rId12"/>
    <p:sldId id="316" r:id="rId13"/>
    <p:sldId id="317" r:id="rId14"/>
    <p:sldId id="318" r:id="rId15"/>
    <p:sldId id="319" r:id="rId16"/>
    <p:sldId id="323" r:id="rId17"/>
    <p:sldId id="321" r:id="rId18"/>
    <p:sldId id="320" r:id="rId19"/>
    <p:sldId id="322" r:id="rId20"/>
    <p:sldId id="325" r:id="rId21"/>
    <p:sldId id="326" r:id="rId22"/>
    <p:sldId id="324"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000"/>
    <a:srgbClr val="14A1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795" autoAdjust="0"/>
    <p:restoredTop sz="93777" autoAdjust="0"/>
  </p:normalViewPr>
  <p:slideViewPr>
    <p:cSldViewPr snapToGrid="0" snapToObjects="1">
      <p:cViewPr>
        <p:scale>
          <a:sx n="60" d="100"/>
          <a:sy n="60" d="100"/>
        </p:scale>
        <p:origin x="-1308"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27736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88308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9"/>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311290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17631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40323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363483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417236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4130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217348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15144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80862AAB-F9FC-654E-9FD0-DE213A3310F4}" type="datetimeFigureOut">
              <a:rPr lang="es-ES" smtClean="0"/>
              <a:pPr/>
              <a:t>27/04/2016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125963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62AAB-F9FC-654E-9FD0-DE213A3310F4}" type="datetimeFigureOut">
              <a:rPr lang="es-ES" smtClean="0"/>
              <a:pPr/>
              <a:t>27/04/2016</a:t>
            </a:fld>
            <a:endParaRPr lang="es-ES"/>
          </a:p>
        </p:txBody>
      </p:sp>
      <p:sp>
        <p:nvSpPr>
          <p:cNvPr id="5" name="Marcador de pie de pá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C8EBF-005C-364B-B44D-C69B368F44B8}" type="slidenum">
              <a:rPr lang="es-ES" smtClean="0"/>
              <a:pPr/>
              <a:t>‹Nº›</a:t>
            </a:fld>
            <a:endParaRPr lang="es-ES"/>
          </a:p>
        </p:txBody>
      </p:sp>
    </p:spTree>
    <p:extLst>
      <p:ext uri="{BB962C8B-B14F-4D97-AF65-F5344CB8AC3E}">
        <p14:creationId xmlns:p14="http://schemas.microsoft.com/office/powerpoint/2010/main" xmlns="" val="110952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_FZLA_full_CORREGIDO.png"/>
          <p:cNvPicPr>
            <a:picLocks noChangeAspect="1"/>
          </p:cNvPicPr>
          <p:nvPr/>
        </p:nvPicPr>
        <p:blipFill>
          <a:blip r:embed="rId2"/>
          <a:stretch>
            <a:fillRect/>
          </a:stretch>
        </p:blipFill>
        <p:spPr>
          <a:xfrm>
            <a:off x="1969341" y="1027954"/>
            <a:ext cx="5464187" cy="4903757"/>
          </a:xfrm>
          <a:prstGeom prst="rect">
            <a:avLst/>
          </a:prstGeom>
        </p:spPr>
      </p:pic>
    </p:spTree>
    <p:extLst>
      <p:ext uri="{BB962C8B-B14F-4D97-AF65-F5344CB8AC3E}">
        <p14:creationId xmlns:p14="http://schemas.microsoft.com/office/powerpoint/2010/main" xmlns="" val="231875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232753" y="1783455"/>
            <a:ext cx="8650755" cy="4585871"/>
          </a:xfrm>
          <a:prstGeom prst="rect">
            <a:avLst/>
          </a:prstGeom>
        </p:spPr>
        <p:txBody>
          <a:bodyPr wrap="square">
            <a:spAutoFit/>
          </a:bodyPr>
          <a:lstStyle/>
          <a:p>
            <a:pPr algn="ctr"/>
            <a:r>
              <a:rPr lang="es-AR" altLang="en-US" sz="2100" b="1" i="1" dirty="0" smtClean="0">
                <a:solidFill>
                  <a:schemeClr val="tx1">
                    <a:lumMod val="65000"/>
                    <a:lumOff val="35000"/>
                  </a:schemeClr>
                </a:solidFill>
                <a:latin typeface="Arial"/>
                <a:cs typeface="Arial"/>
              </a:rPr>
              <a:t>“Un grupo de NA nunca debe respaldar, financiar ni prestar el nombre de NA a ninguna entidad allegada o empresa ajena, para evitar que problemas de dinero, propiedad o prestigio nos desvíen de nuestro propósito primordial.”</a:t>
            </a:r>
          </a:p>
          <a:p>
            <a:pPr algn="ctr"/>
            <a:endParaRPr lang="es-PE" altLang="en-US" sz="2100" b="1" i="1" dirty="0" smtClean="0">
              <a:solidFill>
                <a:schemeClr val="tx1">
                  <a:lumMod val="65000"/>
                  <a:lumOff val="35000"/>
                </a:schemeClr>
              </a:solidFill>
              <a:latin typeface="Arial"/>
              <a:cs typeface="Arial"/>
            </a:endParaRPr>
          </a:p>
          <a:p>
            <a:pPr marL="180975" indent="-180975">
              <a:buFont typeface="Arial" pitchFamily="34" charset="0"/>
              <a:buChar char="•"/>
            </a:pPr>
            <a:r>
              <a:rPr lang="es-ES_tradnl" altLang="en-US" sz="2100" dirty="0" smtClean="0">
                <a:solidFill>
                  <a:schemeClr val="tx1">
                    <a:lumMod val="65000"/>
                    <a:lumOff val="35000"/>
                  </a:schemeClr>
                </a:solidFill>
                <a:latin typeface="Arial"/>
                <a:cs typeface="Arial"/>
              </a:rPr>
              <a:t>Es la base de nuestra política de no afiliación.</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ES_tradnl" altLang="en-US" sz="2100" dirty="0" smtClean="0">
                <a:solidFill>
                  <a:schemeClr val="tx1">
                    <a:lumMod val="65000"/>
                    <a:lumOff val="35000"/>
                  </a:schemeClr>
                </a:solidFill>
                <a:latin typeface="Arial"/>
                <a:cs typeface="Arial"/>
              </a:rPr>
              <a:t>No arriesgar nuestra independencia confiando en una entidad ajena.</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Cooperar es trabajar juntos, realizar acciones que beneficien a todos.  </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NA tiene la responsabilidad de acatar los principios de nuestras tradiciones.</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Examinamos simple y honestamente que servicios podemos o no ofrecer a otros.</a:t>
            </a:r>
            <a:endParaRPr lang="es-PE" altLang="en-US" sz="100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Sexta</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tradición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232753" y="1847254"/>
            <a:ext cx="8650755" cy="3616375"/>
          </a:xfrm>
          <a:prstGeom prst="rect">
            <a:avLst/>
          </a:prstGeom>
        </p:spPr>
        <p:txBody>
          <a:bodyPr wrap="square">
            <a:spAutoFit/>
          </a:bodyPr>
          <a:lstStyle/>
          <a:p>
            <a:pPr algn="ctr"/>
            <a:r>
              <a:rPr lang="es-AR" altLang="en-US" sz="2100" b="1" i="1" dirty="0" smtClean="0">
                <a:solidFill>
                  <a:schemeClr val="tx1">
                    <a:lumMod val="65000"/>
                    <a:lumOff val="35000"/>
                  </a:schemeClr>
                </a:solidFill>
                <a:latin typeface="Arial"/>
                <a:cs typeface="Arial"/>
              </a:rPr>
              <a:t>“Todo grupo de NA debe mantenerse a sí mismo completamente, negándose a recibir contribuciones externas.”</a:t>
            </a:r>
          </a:p>
          <a:p>
            <a:pPr algn="ctr"/>
            <a:endParaRPr lang="es-PE" altLang="en-US" sz="2100" b="1" i="1" dirty="0" smtClean="0">
              <a:solidFill>
                <a:schemeClr val="tx1">
                  <a:lumMod val="65000"/>
                  <a:lumOff val="35000"/>
                </a:schemeClr>
              </a:solidFill>
              <a:latin typeface="Arial"/>
              <a:cs typeface="Arial"/>
            </a:endParaRPr>
          </a:p>
          <a:p>
            <a:pPr marL="180975" indent="-180975">
              <a:buFont typeface="Arial" pitchFamily="34" charset="0"/>
              <a:buChar char="•"/>
            </a:pPr>
            <a:r>
              <a:rPr lang="es-ES_tradnl" altLang="en-US" sz="2100" dirty="0" smtClean="0">
                <a:solidFill>
                  <a:schemeClr val="tx1">
                    <a:lumMod val="65000"/>
                    <a:lumOff val="35000"/>
                  </a:schemeClr>
                </a:solidFill>
                <a:latin typeface="Arial"/>
                <a:cs typeface="Arial"/>
              </a:rPr>
              <a:t>NA se sostiene por su propia energía (donaciones de miembros y esfuerzos de servicio).</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ES_tradnl" altLang="en-US" sz="2100" dirty="0" smtClean="0">
                <a:solidFill>
                  <a:schemeClr val="tx1">
                    <a:lumMod val="65000"/>
                    <a:lumOff val="35000"/>
                  </a:schemeClr>
                </a:solidFill>
                <a:latin typeface="Arial"/>
                <a:cs typeface="Arial"/>
              </a:rPr>
              <a:t>No solicitamos contribuciones financieras al público.</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Podemos aceptar ayuda de personas no adictas (no </a:t>
            </a:r>
            <a:r>
              <a:rPr lang="es-PE" altLang="en-US" sz="2100" dirty="0" err="1" smtClean="0">
                <a:solidFill>
                  <a:schemeClr val="tx1">
                    <a:lumMod val="65000"/>
                    <a:lumOff val="35000"/>
                  </a:schemeClr>
                </a:solidFill>
                <a:latin typeface="Arial"/>
                <a:cs typeface="Arial"/>
              </a:rPr>
              <a:t>finaciera</a:t>
            </a:r>
            <a:r>
              <a:rPr lang="es-PE" altLang="en-US" sz="2100" dirty="0" smtClean="0">
                <a:solidFill>
                  <a:schemeClr val="tx1">
                    <a:lumMod val="65000"/>
                    <a:lumOff val="35000"/>
                  </a:schemeClr>
                </a:solidFill>
                <a:latin typeface="Arial"/>
                <a:cs typeface="Arial"/>
              </a:rPr>
              <a:t>).  </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Aceptamos espacios para anuncios o descuentos en su contratación.</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Rechazar contribuciones externas es una decisión basada en la fe.</a:t>
            </a:r>
            <a:endParaRPr lang="es-PE" altLang="en-US" sz="100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Séptima</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tradición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1772822"/>
            <a:ext cx="8739693" cy="4585871"/>
          </a:xfrm>
          <a:prstGeom prst="rect">
            <a:avLst/>
          </a:prstGeom>
        </p:spPr>
        <p:txBody>
          <a:bodyPr wrap="square">
            <a:spAutoFit/>
          </a:bodyPr>
          <a:lstStyle/>
          <a:p>
            <a:pPr algn="ctr"/>
            <a:r>
              <a:rPr lang="es-AR" altLang="en-US" sz="2100" b="1" i="1" dirty="0" smtClean="0">
                <a:solidFill>
                  <a:schemeClr val="tx1">
                    <a:lumMod val="65000"/>
                    <a:lumOff val="35000"/>
                  </a:schemeClr>
                </a:solidFill>
                <a:latin typeface="Arial"/>
                <a:cs typeface="Arial"/>
              </a:rPr>
              <a:t>“NA no tiene opinión sobre cuestiones ajenas a sus actividades; por lo tanto su nombre nunca debe mezclarse en polémicas públicas.”</a:t>
            </a:r>
          </a:p>
          <a:p>
            <a:pPr algn="ctr"/>
            <a:endParaRPr lang="es-PE" altLang="en-US" sz="2100" b="1" i="1" dirty="0" smtClean="0">
              <a:solidFill>
                <a:schemeClr val="tx1">
                  <a:lumMod val="65000"/>
                  <a:lumOff val="35000"/>
                </a:schemeClr>
              </a:solidFill>
              <a:latin typeface="Arial"/>
              <a:cs typeface="Arial"/>
            </a:endParaRPr>
          </a:p>
          <a:p>
            <a:pPr marL="180975" indent="-180975">
              <a:buFont typeface="Arial" pitchFamily="34" charset="0"/>
              <a:buChar char="•"/>
            </a:pPr>
            <a:r>
              <a:rPr lang="es-AR" altLang="en-US" sz="2100" dirty="0" smtClean="0">
                <a:solidFill>
                  <a:schemeClr val="tx1">
                    <a:lumMod val="65000"/>
                    <a:lumOff val="35000"/>
                  </a:schemeClr>
                </a:solidFill>
                <a:latin typeface="Arial"/>
                <a:cs typeface="Arial"/>
              </a:rPr>
              <a:t>Nuestra credibilidad proviene de nuestro único mensaje (recuperación de la adicción).</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ES_tradnl" altLang="en-US" sz="2100" dirty="0" smtClean="0">
                <a:solidFill>
                  <a:schemeClr val="tx1">
                    <a:lumMod val="65000"/>
                    <a:lumOff val="35000"/>
                  </a:schemeClr>
                </a:solidFill>
                <a:latin typeface="Arial"/>
                <a:cs typeface="Arial"/>
              </a:rPr>
              <a:t>No tomamos partido sobre asuntos ajenos.</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No ponemos en riesgo la claridad de nuestro mensaje.  </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AR" altLang="en-US" sz="2100" dirty="0" smtClean="0">
                <a:solidFill>
                  <a:schemeClr val="tx1">
                    <a:lumMod val="65000"/>
                    <a:lumOff val="35000"/>
                  </a:schemeClr>
                </a:solidFill>
                <a:latin typeface="Arial"/>
                <a:cs typeface="Arial"/>
              </a:rPr>
              <a:t>No estamos a favor ni en contra, sobre ninguna cuestión excepto el programa de NA en sí</a:t>
            </a:r>
            <a:r>
              <a:rPr lang="es-PE" altLang="en-US" sz="2100" dirty="0" smtClean="0">
                <a:solidFill>
                  <a:schemeClr val="tx1">
                    <a:lumMod val="65000"/>
                    <a:lumOff val="35000"/>
                  </a:schemeClr>
                </a:solidFill>
                <a:latin typeface="Arial"/>
                <a:cs typeface="Arial"/>
              </a:rPr>
              <a:t>.</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Nos mantenemos centrados UNICAMENTE en como ayudar a los adictos que sufren.</a:t>
            </a:r>
            <a:endParaRPr lang="es-PE" altLang="en-US" sz="100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Décima</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tradición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1772822"/>
            <a:ext cx="8739693" cy="4447371"/>
          </a:xfrm>
          <a:prstGeom prst="rect">
            <a:avLst/>
          </a:prstGeom>
        </p:spPr>
        <p:txBody>
          <a:bodyPr wrap="square">
            <a:spAutoFit/>
          </a:bodyPr>
          <a:lstStyle/>
          <a:p>
            <a:pPr algn="ctr"/>
            <a:r>
              <a:rPr lang="es-AR" altLang="en-US" sz="2100" b="1" i="1" dirty="0" smtClean="0">
                <a:solidFill>
                  <a:schemeClr val="tx1">
                    <a:lumMod val="65000"/>
                    <a:lumOff val="35000"/>
                  </a:schemeClr>
                </a:solidFill>
                <a:latin typeface="Arial"/>
                <a:cs typeface="Arial"/>
              </a:rPr>
              <a:t>“Nuestra política de relaciones públicas se basa más bien en la atracción que en la promoción; necesitamos mantener siempre nuestro anonimato personal ante la prensa, la radio y el cine.”</a:t>
            </a:r>
          </a:p>
          <a:p>
            <a:pPr algn="ctr"/>
            <a:endParaRPr lang="es-PE" altLang="en-US" sz="2100" b="1" i="1" dirty="0" smtClean="0">
              <a:solidFill>
                <a:schemeClr val="tx1">
                  <a:lumMod val="65000"/>
                  <a:lumOff val="35000"/>
                </a:schemeClr>
              </a:solidFill>
              <a:latin typeface="Arial"/>
              <a:cs typeface="Arial"/>
            </a:endParaRPr>
          </a:p>
          <a:p>
            <a:pPr marL="180975" indent="-180975">
              <a:buFont typeface="Arial" pitchFamily="34" charset="0"/>
              <a:buChar char="•"/>
            </a:pPr>
            <a:r>
              <a:rPr lang="es-AR" altLang="en-US" sz="2100" dirty="0" smtClean="0">
                <a:solidFill>
                  <a:schemeClr val="tx1">
                    <a:lumMod val="65000"/>
                    <a:lumOff val="35000"/>
                  </a:schemeClr>
                </a:solidFill>
                <a:latin typeface="Arial"/>
                <a:cs typeface="Arial"/>
              </a:rPr>
              <a:t>Atracción quiere decir actuamos (como miembros y grupo) de una forma que atrae a otras personas como nosotros.</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ES_tradnl" altLang="en-US" sz="2100" dirty="0" smtClean="0">
                <a:solidFill>
                  <a:schemeClr val="tx1">
                    <a:lumMod val="65000"/>
                    <a:lumOff val="35000"/>
                  </a:schemeClr>
                </a:solidFill>
                <a:latin typeface="Arial"/>
                <a:cs typeface="Arial"/>
              </a:rPr>
              <a:t>Imagen positiva de NA (al ser atractivos).</a:t>
            </a: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Ser atractivos para el público y los profesionales representa:</a:t>
            </a:r>
          </a:p>
          <a:p>
            <a:pPr marL="638175" lvl="1" indent="-180975">
              <a:buFont typeface="Arial" pitchFamily="34" charset="0"/>
              <a:buChar char="•"/>
            </a:pPr>
            <a:r>
              <a:rPr lang="es-PE" altLang="en-US" sz="1900" dirty="0" smtClean="0">
                <a:solidFill>
                  <a:schemeClr val="tx1">
                    <a:lumMod val="65000"/>
                    <a:lumOff val="35000"/>
                  </a:schemeClr>
                </a:solidFill>
                <a:latin typeface="Arial Narrow" pitchFamily="34" charset="0"/>
                <a:cs typeface="Arial"/>
              </a:rPr>
              <a:t>Ser confiables.</a:t>
            </a:r>
          </a:p>
          <a:p>
            <a:pPr marL="638175" lvl="1" indent="-180975">
              <a:buFont typeface="Arial" pitchFamily="34" charset="0"/>
              <a:buChar char="•"/>
            </a:pPr>
            <a:r>
              <a:rPr lang="es-PE" altLang="en-US" sz="1900" dirty="0" smtClean="0">
                <a:solidFill>
                  <a:schemeClr val="tx1">
                    <a:lumMod val="65000"/>
                    <a:lumOff val="35000"/>
                  </a:schemeClr>
                </a:solidFill>
                <a:latin typeface="Arial Narrow" pitchFamily="34" charset="0"/>
                <a:cs typeface="Arial"/>
              </a:rPr>
              <a:t>Ser responsables.</a:t>
            </a:r>
          </a:p>
          <a:p>
            <a:pPr marL="638175" lvl="1" indent="-180975">
              <a:buFont typeface="Arial" pitchFamily="34" charset="0"/>
              <a:buChar char="•"/>
            </a:pPr>
            <a:r>
              <a:rPr lang="es-PE" altLang="en-US" sz="1900" dirty="0" smtClean="0">
                <a:solidFill>
                  <a:schemeClr val="tx1">
                    <a:lumMod val="65000"/>
                    <a:lumOff val="35000"/>
                  </a:schemeClr>
                </a:solidFill>
                <a:latin typeface="Arial Narrow" pitchFamily="34" charset="0"/>
                <a:cs typeface="Arial"/>
              </a:rPr>
              <a:t>Ser comprometidos.</a:t>
            </a:r>
          </a:p>
          <a:p>
            <a:pPr marL="638175" lvl="1" indent="-180975">
              <a:buFont typeface="Arial" pitchFamily="34" charset="0"/>
              <a:buChar char="•"/>
            </a:pPr>
            <a:r>
              <a:rPr lang="es-PE" altLang="en-US" sz="1900" dirty="0" smtClean="0">
                <a:solidFill>
                  <a:schemeClr val="tx1">
                    <a:lumMod val="65000"/>
                    <a:lumOff val="35000"/>
                  </a:schemeClr>
                </a:solidFill>
                <a:latin typeface="Arial Narrow" pitchFamily="34" charset="0"/>
                <a:cs typeface="Arial"/>
              </a:rPr>
              <a:t>Comportamiento fiel a la recuperación.  </a:t>
            </a:r>
          </a:p>
          <a:p>
            <a:pPr marL="638175" lvl="1" indent="-180975">
              <a:buFont typeface="Arial" pitchFamily="34" charset="0"/>
              <a:buChar char="•"/>
            </a:pPr>
            <a:r>
              <a:rPr lang="es-PE" altLang="en-US" sz="1900" dirty="0" smtClean="0">
                <a:solidFill>
                  <a:schemeClr val="tx1">
                    <a:lumMod val="65000"/>
                    <a:lumOff val="35000"/>
                  </a:schemeClr>
                </a:solidFill>
                <a:latin typeface="Arial Narrow" pitchFamily="34" charset="0"/>
                <a:cs typeface="Arial"/>
              </a:rPr>
              <a:t>Cumplir nuestras obligaciones.</a:t>
            </a:r>
            <a:endParaRPr lang="es-PE" altLang="en-US" sz="100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Undécima</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tradición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1645225"/>
            <a:ext cx="8725187" cy="4685898"/>
          </a:xfrm>
          <a:prstGeom prst="rect">
            <a:avLst/>
          </a:prstGeom>
        </p:spPr>
        <p:txBody>
          <a:bodyPr wrap="square">
            <a:spAutoFit/>
          </a:bodyPr>
          <a:lstStyle/>
          <a:p>
            <a:pPr algn="ctr"/>
            <a:r>
              <a:rPr lang="es-AR" altLang="en-US" sz="2100" b="1" i="1" dirty="0" smtClean="0">
                <a:solidFill>
                  <a:schemeClr val="tx1">
                    <a:lumMod val="65000"/>
                    <a:lumOff val="35000"/>
                  </a:schemeClr>
                </a:solidFill>
                <a:latin typeface="Arial"/>
                <a:cs typeface="Arial"/>
              </a:rPr>
              <a:t>“El anonimato es la base espiritual de todas nuestras tradiciones, recordándonos siempre anteponer los principios a las personalidades.”</a:t>
            </a:r>
          </a:p>
          <a:p>
            <a:pPr algn="ctr"/>
            <a:endParaRPr lang="es-PE" altLang="en-US" sz="2100" b="1" i="1" dirty="0" smtClean="0">
              <a:solidFill>
                <a:schemeClr val="tx1">
                  <a:lumMod val="65000"/>
                  <a:lumOff val="35000"/>
                </a:schemeClr>
              </a:solidFill>
              <a:latin typeface="Arial"/>
              <a:cs typeface="Arial"/>
            </a:endParaRPr>
          </a:p>
          <a:p>
            <a:pPr marL="180975" indent="-180975">
              <a:buFont typeface="Arial" pitchFamily="34" charset="0"/>
              <a:buChar char="•"/>
            </a:pPr>
            <a:r>
              <a:rPr lang="es-AR" altLang="en-US" sz="2050" dirty="0" smtClean="0">
                <a:solidFill>
                  <a:schemeClr val="tx1">
                    <a:lumMod val="65000"/>
                    <a:lumOff val="35000"/>
                  </a:schemeClr>
                </a:solidFill>
                <a:latin typeface="Arial"/>
                <a:cs typeface="Arial"/>
              </a:rPr>
              <a:t>El anonimato fomenta la “entrega desinteresada”.</a:t>
            </a:r>
            <a:endParaRPr lang="es-PE" altLang="en-US" sz="205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AR" altLang="en-US" sz="2050" dirty="0" smtClean="0">
                <a:solidFill>
                  <a:schemeClr val="tx1">
                    <a:lumMod val="65000"/>
                    <a:lumOff val="35000"/>
                  </a:schemeClr>
                </a:solidFill>
                <a:latin typeface="Arial"/>
                <a:cs typeface="Arial"/>
              </a:rPr>
              <a:t>Respalda nuestro propósito primordial sobre las inquietudes individuales.</a:t>
            </a:r>
            <a:endParaRPr lang="es-PE" altLang="en-US" sz="2050" dirty="0" smtClean="0">
              <a:solidFill>
                <a:schemeClr val="tx1">
                  <a:lumMod val="65000"/>
                  <a:lumOff val="35000"/>
                </a:schemeClr>
              </a:solidFill>
              <a:latin typeface="Arial"/>
              <a:cs typeface="Arial"/>
            </a:endParaRP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050" dirty="0" smtClean="0">
                <a:solidFill>
                  <a:schemeClr val="tx1">
                    <a:lumMod val="65000"/>
                    <a:lumOff val="35000"/>
                  </a:schemeClr>
                </a:solidFill>
                <a:latin typeface="Arial"/>
                <a:cs typeface="Arial"/>
              </a:rPr>
              <a:t>El “nosotros” se convierte en más importante que el “yo”.</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A</a:t>
            </a:r>
            <a:r>
              <a:rPr lang="es-PE" altLang="en-US" sz="2050" dirty="0" smtClean="0">
                <a:solidFill>
                  <a:schemeClr val="tx1">
                    <a:lumMod val="65000"/>
                    <a:lumOff val="35000"/>
                  </a:schemeClr>
                </a:solidFill>
                <a:latin typeface="Arial"/>
                <a:cs typeface="Arial"/>
              </a:rPr>
              <a:t>nteponemos el bienestar del grupo al nuestro.</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050" dirty="0" smtClean="0">
                <a:solidFill>
                  <a:schemeClr val="tx1">
                    <a:lumMod val="65000"/>
                    <a:lumOff val="35000"/>
                  </a:schemeClr>
                </a:solidFill>
                <a:latin typeface="Arial"/>
                <a:cs typeface="Arial"/>
              </a:rPr>
              <a:t>NA como tal no es anónima. Cada miembro puede decidir si desea revelar su apellido o información personal.</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050" dirty="0" smtClean="0">
                <a:solidFill>
                  <a:schemeClr val="tx1">
                    <a:lumMod val="65000"/>
                    <a:lumOff val="35000"/>
                  </a:schemeClr>
                </a:solidFill>
                <a:latin typeface="Arial"/>
                <a:cs typeface="Arial"/>
              </a:rPr>
              <a:t>El anonimato promueve la igualdad entre los miembros.</a:t>
            </a: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Duodécima</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tradición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651" y="519586"/>
            <a:ext cx="7783920" cy="1323439"/>
          </a:xfrm>
          <a:prstGeom prst="rect">
            <a:avLst/>
          </a:prstGeom>
        </p:spPr>
        <p:txBody>
          <a:bodyPr wrap="square">
            <a:spAutoFit/>
          </a:bodyPr>
          <a:lstStyle/>
          <a:p>
            <a:pPr algn="ctr"/>
            <a:r>
              <a:rPr lang="en-US" altLang="en-US" sz="5000" b="1" dirty="0" smtClean="0">
                <a:solidFill>
                  <a:srgbClr val="14A1BC"/>
                </a:solidFill>
                <a:latin typeface="Arial"/>
                <a:cs typeface="Arial"/>
              </a:rPr>
              <a:t>Taller RRPP</a:t>
            </a:r>
          </a:p>
          <a:p>
            <a:pPr algn="ctr"/>
            <a:r>
              <a:rPr lang="en-US" altLang="en-US" sz="3000" b="1" dirty="0" smtClean="0">
                <a:solidFill>
                  <a:srgbClr val="595959"/>
                </a:solidFill>
                <a:latin typeface="Arial"/>
                <a:cs typeface="Arial"/>
              </a:rPr>
              <a:t>Mesas de </a:t>
            </a:r>
            <a:r>
              <a:rPr lang="en-US" altLang="en-US" sz="3000" b="1" dirty="0" err="1" smtClean="0">
                <a:solidFill>
                  <a:srgbClr val="595959"/>
                </a:solidFill>
                <a:latin typeface="Arial"/>
                <a:cs typeface="Arial"/>
              </a:rPr>
              <a:t>Trabajo</a:t>
            </a:r>
            <a:endParaRPr lang="en-US" altLang="en-US" sz="3000" b="1" dirty="0" smtClean="0">
              <a:solidFill>
                <a:srgbClr val="595959"/>
              </a:solidFill>
              <a:latin typeface="Arial"/>
              <a:cs typeface="Arial"/>
            </a:endParaRPr>
          </a:p>
        </p:txBody>
      </p:sp>
      <p:pic>
        <p:nvPicPr>
          <p:cNvPr id="3" name="Imagen 2"/>
          <p:cNvPicPr>
            <a:picLocks noChangeAspect="1"/>
          </p:cNvPicPr>
          <p:nvPr/>
        </p:nvPicPr>
        <p:blipFill>
          <a:blip r:embed="rId2"/>
          <a:stretch>
            <a:fillRect/>
          </a:stretch>
        </p:blipFill>
        <p:spPr>
          <a:xfrm>
            <a:off x="190219" y="6393436"/>
            <a:ext cx="4644498" cy="355707"/>
          </a:xfrm>
          <a:prstGeom prst="rect">
            <a:avLst/>
          </a:prstGeom>
        </p:spPr>
      </p:pic>
      <p:pic>
        <p:nvPicPr>
          <p:cNvPr id="10" name="9 Imagen" descr="nalogo1.gif"/>
          <p:cNvPicPr>
            <a:picLocks noChangeAspect="1"/>
          </p:cNvPicPr>
          <p:nvPr/>
        </p:nvPicPr>
        <p:blipFill>
          <a:blip r:embed="rId3"/>
          <a:stretch>
            <a:fillRect/>
          </a:stretch>
        </p:blipFill>
        <p:spPr>
          <a:xfrm>
            <a:off x="7379458" y="5707185"/>
            <a:ext cx="878945" cy="878945"/>
          </a:xfrm>
          <a:prstGeom prst="rect">
            <a:avLst/>
          </a:prstGeom>
        </p:spPr>
      </p:pic>
      <p:pic>
        <p:nvPicPr>
          <p:cNvPr id="9" name="Imagen 1"/>
          <p:cNvPicPr>
            <a:picLocks noChangeAspect="1"/>
          </p:cNvPicPr>
          <p:nvPr/>
        </p:nvPicPr>
        <p:blipFill>
          <a:blip r:embed="rId4"/>
          <a:stretch>
            <a:fillRect/>
          </a:stretch>
        </p:blipFill>
        <p:spPr>
          <a:xfrm>
            <a:off x="3255894" y="4912350"/>
            <a:ext cx="2538850" cy="535095"/>
          </a:xfrm>
          <a:prstGeom prst="rect">
            <a:avLst/>
          </a:prstGeom>
        </p:spPr>
      </p:pic>
      <p:pic>
        <p:nvPicPr>
          <p:cNvPr id="12" name="11 Imagen" descr="logo_gtrrpp.png"/>
          <p:cNvPicPr>
            <a:picLocks noChangeAspect="1"/>
          </p:cNvPicPr>
          <p:nvPr/>
        </p:nvPicPr>
        <p:blipFill>
          <a:blip r:embed="rId5"/>
          <a:stretch>
            <a:fillRect/>
          </a:stretch>
        </p:blipFill>
        <p:spPr>
          <a:xfrm>
            <a:off x="2341733" y="2519919"/>
            <a:ext cx="4323073" cy="1400997"/>
          </a:xfrm>
          <a:prstGeom prst="rect">
            <a:avLst/>
          </a:prstGeom>
        </p:spPr>
      </p:pic>
    </p:spTree>
    <p:extLst>
      <p:ext uri="{BB962C8B-B14F-4D97-AF65-F5344CB8AC3E}">
        <p14:creationId xmlns:p14="http://schemas.microsoft.com/office/powerpoint/2010/main" xmlns="" val="3749975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2527764"/>
            <a:ext cx="8725187" cy="2300630"/>
          </a:xfrm>
          <a:prstGeom prst="rect">
            <a:avLst/>
          </a:prstGeom>
        </p:spPr>
        <p:txBody>
          <a:bodyPr wrap="square">
            <a:spAutoFit/>
          </a:bodyPr>
          <a:lstStyle/>
          <a:p>
            <a:r>
              <a:rPr lang="es-AR" altLang="en-US" sz="2050" dirty="0" smtClean="0">
                <a:solidFill>
                  <a:schemeClr val="tx1">
                    <a:lumMod val="65000"/>
                    <a:lumOff val="35000"/>
                  </a:schemeClr>
                </a:solidFill>
                <a:latin typeface="Arial"/>
                <a:cs typeface="Arial"/>
              </a:rPr>
              <a:t>Se invitará a un comité de Información Pública a presentar información sobre NA en un centro de tratamiento para adicciones.</a:t>
            </a:r>
          </a:p>
          <a:p>
            <a:pPr>
              <a:buFont typeface="Arial" pitchFamily="34" charset="0"/>
              <a:buChar char="•"/>
            </a:pPr>
            <a:endParaRPr lang="es-AR" altLang="en-US" sz="2050" dirty="0" smtClean="0">
              <a:solidFill>
                <a:schemeClr val="tx1">
                  <a:lumMod val="65000"/>
                  <a:lumOff val="35000"/>
                </a:schemeClr>
              </a:solidFill>
              <a:latin typeface="Arial"/>
              <a:cs typeface="Arial"/>
            </a:endParaRPr>
          </a:p>
          <a:p>
            <a:r>
              <a:rPr lang="es-AR" altLang="en-US" sz="2050" dirty="0" smtClean="0">
                <a:solidFill>
                  <a:schemeClr val="tx1">
                    <a:lumMod val="65000"/>
                    <a:lumOff val="35000"/>
                  </a:schemeClr>
                </a:solidFill>
                <a:latin typeface="Arial"/>
                <a:cs typeface="Arial"/>
              </a:rPr>
              <a:t>Después de la presentación y conversaciones con el personal de la institución, el centro de tratamiento decide que quiere realizar reuniones regulares de NA en sus instalaciones, los miembros de IP deciden realizar una reunión en el centro de tratamiento.</a:t>
            </a:r>
            <a:endParaRPr lang="es-PE" altLang="en-US" sz="205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Escenario</a:t>
            </a:r>
            <a:r>
              <a:rPr lang="en-US" sz="3000" b="1" dirty="0" smtClean="0">
                <a:solidFill>
                  <a:srgbClr val="14A1BC"/>
                </a:solidFill>
                <a:latin typeface="Arial"/>
                <a:cs typeface="Arial"/>
              </a:rPr>
              <a:t> 1 – Centro de </a:t>
            </a:r>
            <a:r>
              <a:rPr lang="en-US" sz="3000" b="1" dirty="0" err="1" smtClean="0">
                <a:solidFill>
                  <a:srgbClr val="14A1BC"/>
                </a:solidFill>
                <a:latin typeface="Arial"/>
                <a:cs typeface="Arial"/>
              </a:rPr>
              <a:t>tratamiento</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2527764"/>
            <a:ext cx="8725187" cy="2300630"/>
          </a:xfrm>
          <a:prstGeom prst="rect">
            <a:avLst/>
          </a:prstGeom>
        </p:spPr>
        <p:txBody>
          <a:bodyPr wrap="square">
            <a:spAutoFit/>
          </a:bodyPr>
          <a:lstStyle/>
          <a:p>
            <a:pPr marL="457200" indent="-457200">
              <a:buFont typeface="+mj-lt"/>
              <a:buAutoNum type="arabicPeriod"/>
            </a:pPr>
            <a:r>
              <a:rPr lang="es-AR" altLang="en-US" sz="2050" dirty="0" smtClean="0">
                <a:solidFill>
                  <a:schemeClr val="tx1">
                    <a:lumMod val="65000"/>
                    <a:lumOff val="35000"/>
                  </a:schemeClr>
                </a:solidFill>
                <a:latin typeface="Arial"/>
                <a:cs typeface="Arial"/>
              </a:rPr>
              <a:t>¿Como podría el comité de Información Pública involucrar a </a:t>
            </a:r>
            <a:r>
              <a:rPr lang="es-AR" altLang="en-US" sz="2050" dirty="0" err="1" smtClean="0">
                <a:solidFill>
                  <a:schemeClr val="tx1">
                    <a:lumMod val="65000"/>
                    <a:lumOff val="35000"/>
                  </a:schemeClr>
                </a:solidFill>
                <a:latin typeface="Arial"/>
                <a:cs typeface="Arial"/>
              </a:rPr>
              <a:t>us</a:t>
            </a:r>
            <a:r>
              <a:rPr lang="es-AR" altLang="en-US" sz="2050" dirty="0" smtClean="0">
                <a:solidFill>
                  <a:schemeClr val="tx1">
                    <a:lumMod val="65000"/>
                    <a:lumOff val="35000"/>
                  </a:schemeClr>
                </a:solidFill>
                <a:latin typeface="Arial"/>
                <a:cs typeface="Arial"/>
              </a:rPr>
              <a:t> comité local de H&amp;I?</a:t>
            </a:r>
          </a:p>
          <a:p>
            <a:pPr marL="457200" indent="-457200">
              <a:buFont typeface="+mj-lt"/>
              <a:buAutoNum type="arabicPeriod"/>
            </a:pPr>
            <a:endParaRPr lang="es-AR" altLang="en-US" sz="2050" dirty="0" smtClean="0">
              <a:solidFill>
                <a:schemeClr val="tx1">
                  <a:lumMod val="65000"/>
                  <a:lumOff val="35000"/>
                </a:schemeClr>
              </a:solidFill>
              <a:latin typeface="Arial"/>
              <a:cs typeface="Arial"/>
            </a:endParaRPr>
          </a:p>
          <a:p>
            <a:pPr marL="457200" indent="-457200">
              <a:buFont typeface="+mj-lt"/>
              <a:buAutoNum type="arabicPeriod"/>
            </a:pPr>
            <a:r>
              <a:rPr lang="es-AR" altLang="en-US" sz="2050" dirty="0" smtClean="0">
                <a:solidFill>
                  <a:schemeClr val="tx1">
                    <a:lumMod val="65000"/>
                    <a:lumOff val="35000"/>
                  </a:schemeClr>
                </a:solidFill>
                <a:latin typeface="Arial"/>
                <a:cs typeface="Arial"/>
              </a:rPr>
              <a:t>¿Cómo actúa la Unidad como atractivo para todos (miembros, posibles miembros y la institución?</a:t>
            </a:r>
          </a:p>
          <a:p>
            <a:pPr marL="457200" indent="-457200">
              <a:buFont typeface="+mj-lt"/>
              <a:buAutoNum type="arabicPeriod"/>
            </a:pPr>
            <a:endParaRPr lang="es-AR" altLang="en-US" sz="2050" dirty="0" smtClean="0">
              <a:solidFill>
                <a:schemeClr val="tx1">
                  <a:lumMod val="65000"/>
                  <a:lumOff val="35000"/>
                </a:schemeClr>
              </a:solidFill>
              <a:latin typeface="Arial"/>
              <a:cs typeface="Arial"/>
            </a:endParaRPr>
          </a:p>
          <a:p>
            <a:pPr marL="457200" indent="-457200">
              <a:buFont typeface="+mj-lt"/>
              <a:buAutoNum type="arabicPeriod"/>
            </a:pPr>
            <a:r>
              <a:rPr lang="es-AR" altLang="en-US" sz="2050" dirty="0" smtClean="0">
                <a:solidFill>
                  <a:schemeClr val="tx1">
                    <a:lumMod val="65000"/>
                    <a:lumOff val="35000"/>
                  </a:schemeClr>
                </a:solidFill>
                <a:latin typeface="Arial"/>
                <a:cs typeface="Arial"/>
              </a:rPr>
              <a:t>¿De que forma realizaría el seguimiento con la institución?</a:t>
            </a:r>
            <a:endParaRPr lang="es-PE" altLang="en-US" sz="205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smtClean="0">
                <a:solidFill>
                  <a:srgbClr val="14A1BC"/>
                </a:solidFill>
                <a:latin typeface="Arial"/>
                <a:cs typeface="Arial"/>
              </a:rPr>
              <a:t>En </a:t>
            </a:r>
            <a:r>
              <a:rPr lang="en-US" sz="3000" b="1" dirty="0" err="1" smtClean="0">
                <a:solidFill>
                  <a:srgbClr val="14A1BC"/>
                </a:solidFill>
                <a:latin typeface="Arial"/>
                <a:cs typeface="Arial"/>
              </a:rPr>
              <a:t>espíritu</a:t>
            </a:r>
            <a:r>
              <a:rPr lang="en-US" sz="3000" b="1" dirty="0" smtClean="0">
                <a:solidFill>
                  <a:srgbClr val="14A1BC"/>
                </a:solidFill>
                <a:latin typeface="Arial"/>
                <a:cs typeface="Arial"/>
              </a:rPr>
              <a:t> de </a:t>
            </a:r>
            <a:r>
              <a:rPr lang="en-US" sz="3000" b="1" dirty="0" err="1" smtClean="0">
                <a:solidFill>
                  <a:srgbClr val="14A1BC"/>
                </a:solidFill>
                <a:latin typeface="Arial"/>
                <a:cs typeface="Arial"/>
              </a:rPr>
              <a:t>Cooperación</a:t>
            </a:r>
            <a:r>
              <a:rPr lang="en-US" sz="3000" b="1" dirty="0" smtClean="0">
                <a:solidFill>
                  <a:srgbClr val="14A1BC"/>
                </a:solidFill>
                <a:latin typeface="Arial"/>
                <a:cs typeface="Arial"/>
              </a:rPr>
              <a:t> y </a:t>
            </a:r>
            <a:r>
              <a:rPr lang="en-US" sz="3000" b="1" dirty="0" err="1" smtClean="0">
                <a:solidFill>
                  <a:srgbClr val="14A1BC"/>
                </a:solidFill>
                <a:latin typeface="Arial"/>
                <a:cs typeface="Arial"/>
              </a:rPr>
              <a:t>Unidad</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264652" y="2527764"/>
            <a:ext cx="8539111" cy="2931572"/>
          </a:xfrm>
          <a:prstGeom prst="rect">
            <a:avLst/>
          </a:prstGeom>
        </p:spPr>
        <p:txBody>
          <a:bodyPr wrap="square">
            <a:spAutoFit/>
          </a:bodyPr>
          <a:lstStyle/>
          <a:p>
            <a:r>
              <a:rPr lang="es-AR" altLang="en-US" sz="2050" dirty="0" smtClean="0">
                <a:solidFill>
                  <a:schemeClr val="tx1">
                    <a:lumMod val="65000"/>
                    <a:lumOff val="35000"/>
                  </a:schemeClr>
                </a:solidFill>
                <a:latin typeface="Arial"/>
                <a:cs typeface="Arial"/>
              </a:rPr>
              <a:t>Una estación de TV comunitaria está produciendo un programa sobre adicción. Invitan a NA a participar del mismo.</a:t>
            </a:r>
          </a:p>
          <a:p>
            <a:endParaRPr lang="es-AR" altLang="en-US" sz="2050" dirty="0" smtClean="0">
              <a:solidFill>
                <a:schemeClr val="tx1">
                  <a:lumMod val="65000"/>
                  <a:lumOff val="35000"/>
                </a:schemeClr>
              </a:solidFill>
              <a:latin typeface="Arial"/>
              <a:cs typeface="Arial"/>
            </a:endParaRPr>
          </a:p>
          <a:p>
            <a:r>
              <a:rPr lang="es-AR" altLang="en-US" sz="2050" dirty="0" smtClean="0">
                <a:solidFill>
                  <a:schemeClr val="tx1">
                    <a:lumMod val="65000"/>
                    <a:lumOff val="35000"/>
                  </a:schemeClr>
                </a:solidFill>
                <a:latin typeface="Arial"/>
                <a:cs typeface="Arial"/>
              </a:rPr>
              <a:t>Un miembro de NA se presentaría mostrando su rostro. El miembro no tiene ningún problema en romper su anonimato.</a:t>
            </a:r>
            <a:endParaRPr lang="es-PE" altLang="en-US" sz="2050" dirty="0" smtClean="0">
              <a:solidFill>
                <a:schemeClr val="tx1">
                  <a:lumMod val="65000"/>
                  <a:lumOff val="35000"/>
                </a:schemeClr>
              </a:solidFill>
              <a:latin typeface="Arial"/>
              <a:cs typeface="Arial"/>
            </a:endParaRPr>
          </a:p>
          <a:p>
            <a:endParaRPr lang="es-AR" altLang="en-US" sz="2050" dirty="0" smtClean="0">
              <a:solidFill>
                <a:schemeClr val="tx1">
                  <a:lumMod val="65000"/>
                  <a:lumOff val="35000"/>
                </a:schemeClr>
              </a:solidFill>
              <a:latin typeface="Arial"/>
              <a:cs typeface="Arial"/>
            </a:endParaRPr>
          </a:p>
          <a:p>
            <a:r>
              <a:rPr lang="es-AR" altLang="en-US" sz="2050" dirty="0" smtClean="0">
                <a:solidFill>
                  <a:schemeClr val="tx1">
                    <a:lumMod val="65000"/>
                    <a:lumOff val="35000"/>
                  </a:schemeClr>
                </a:solidFill>
                <a:latin typeface="Arial"/>
                <a:cs typeface="Arial"/>
              </a:rPr>
              <a:t>En el programa estarán representantes de salud, justicia y gobierno de la comunidad. Cada uno expondrá sobre la adicción. </a:t>
            </a:r>
          </a:p>
          <a:p>
            <a:endParaRPr lang="es-AR" altLang="en-US" sz="205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Escenario</a:t>
            </a:r>
            <a:r>
              <a:rPr lang="en-US" sz="3000" b="1" dirty="0" smtClean="0">
                <a:solidFill>
                  <a:srgbClr val="14A1BC"/>
                </a:solidFill>
                <a:latin typeface="Arial"/>
                <a:cs typeface="Arial"/>
              </a:rPr>
              <a:t> 2 – </a:t>
            </a:r>
            <a:r>
              <a:rPr lang="en-US" sz="3000" b="1" dirty="0" err="1" smtClean="0">
                <a:solidFill>
                  <a:srgbClr val="14A1BC"/>
                </a:solidFill>
                <a:latin typeface="Arial"/>
                <a:cs typeface="Arial"/>
              </a:rPr>
              <a:t>Estación</a:t>
            </a:r>
            <a:r>
              <a:rPr lang="en-US" sz="3000" b="1" dirty="0" smtClean="0">
                <a:solidFill>
                  <a:srgbClr val="14A1BC"/>
                </a:solidFill>
                <a:latin typeface="Arial"/>
                <a:cs typeface="Arial"/>
              </a:rPr>
              <a:t> de TV</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2527764"/>
            <a:ext cx="8725187" cy="2300630"/>
          </a:xfrm>
          <a:prstGeom prst="rect">
            <a:avLst/>
          </a:prstGeom>
        </p:spPr>
        <p:txBody>
          <a:bodyPr wrap="square">
            <a:spAutoFit/>
          </a:bodyPr>
          <a:lstStyle/>
          <a:p>
            <a:pPr marL="457200" indent="-457200">
              <a:buFont typeface="+mj-lt"/>
              <a:buAutoNum type="arabicPeriod"/>
            </a:pPr>
            <a:r>
              <a:rPr lang="es-AR" altLang="en-US" sz="2050" dirty="0" smtClean="0">
                <a:solidFill>
                  <a:schemeClr val="tx1">
                    <a:lumMod val="65000"/>
                    <a:lumOff val="35000"/>
                  </a:schemeClr>
                </a:solidFill>
                <a:latin typeface="Arial"/>
                <a:cs typeface="Arial"/>
              </a:rPr>
              <a:t>¿Como puede el comité de IP o RRPP trabajar con el miembro y el canal de televisión para mantener nuestro anonimato personal?</a:t>
            </a:r>
          </a:p>
          <a:p>
            <a:pPr marL="457200" indent="-457200">
              <a:buFont typeface="+mj-lt"/>
              <a:buAutoNum type="arabicPeriod"/>
            </a:pPr>
            <a:endParaRPr lang="es-AR" altLang="en-US" sz="2050" dirty="0" smtClean="0">
              <a:solidFill>
                <a:schemeClr val="tx1">
                  <a:lumMod val="65000"/>
                  <a:lumOff val="35000"/>
                </a:schemeClr>
              </a:solidFill>
              <a:latin typeface="Arial"/>
              <a:cs typeface="Arial"/>
            </a:endParaRPr>
          </a:p>
          <a:p>
            <a:pPr marL="457200" indent="-457200">
              <a:buFont typeface="+mj-lt"/>
              <a:buAutoNum type="arabicPeriod"/>
            </a:pPr>
            <a:r>
              <a:rPr lang="es-AR" altLang="en-US" sz="2050" dirty="0" smtClean="0">
                <a:solidFill>
                  <a:schemeClr val="tx1">
                    <a:lumMod val="65000"/>
                    <a:lumOff val="35000"/>
                  </a:schemeClr>
                </a:solidFill>
                <a:latin typeface="Arial"/>
                <a:cs typeface="Arial"/>
              </a:rPr>
              <a:t>¿De que forma debería actuar el comité de NA para no entrar en polémicas públicas?</a:t>
            </a:r>
          </a:p>
          <a:p>
            <a:pPr marL="457200" indent="-457200">
              <a:buFont typeface="+mj-lt"/>
              <a:buAutoNum type="arabicPeriod"/>
            </a:pPr>
            <a:endParaRPr lang="es-AR" altLang="en-US" sz="2050" dirty="0" smtClean="0">
              <a:solidFill>
                <a:schemeClr val="tx1">
                  <a:lumMod val="65000"/>
                  <a:lumOff val="35000"/>
                </a:schemeClr>
              </a:solidFill>
              <a:latin typeface="Arial"/>
              <a:cs typeface="Arial"/>
            </a:endParaRPr>
          </a:p>
          <a:p>
            <a:pPr marL="457200" indent="-457200">
              <a:buFont typeface="+mj-lt"/>
              <a:buAutoNum type="arabicPeriod"/>
            </a:pPr>
            <a:r>
              <a:rPr lang="es-AR" altLang="en-US" sz="2050" dirty="0" smtClean="0">
                <a:solidFill>
                  <a:schemeClr val="tx1">
                    <a:lumMod val="65000"/>
                    <a:lumOff val="35000"/>
                  </a:schemeClr>
                </a:solidFill>
                <a:latin typeface="Arial"/>
                <a:cs typeface="Arial"/>
              </a:rPr>
              <a:t>¿Recomendaría asistir al programa de TV?</a:t>
            </a: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smtClean="0">
                <a:solidFill>
                  <a:srgbClr val="14A1BC"/>
                </a:solidFill>
                <a:latin typeface="Arial"/>
                <a:cs typeface="Arial"/>
              </a:rPr>
              <a:t>En </a:t>
            </a:r>
            <a:r>
              <a:rPr lang="en-US" sz="3000" b="1" dirty="0" err="1" smtClean="0">
                <a:solidFill>
                  <a:srgbClr val="14A1BC"/>
                </a:solidFill>
                <a:latin typeface="Arial"/>
                <a:cs typeface="Arial"/>
              </a:rPr>
              <a:t>espíritu</a:t>
            </a:r>
            <a:r>
              <a:rPr lang="en-US" sz="3000" b="1" dirty="0" smtClean="0">
                <a:solidFill>
                  <a:srgbClr val="14A1BC"/>
                </a:solidFill>
                <a:latin typeface="Arial"/>
                <a:cs typeface="Arial"/>
              </a:rPr>
              <a:t> de </a:t>
            </a:r>
            <a:r>
              <a:rPr lang="en-US" sz="3000" b="1" dirty="0" err="1" smtClean="0">
                <a:solidFill>
                  <a:srgbClr val="14A1BC"/>
                </a:solidFill>
                <a:latin typeface="Arial"/>
                <a:cs typeface="Arial"/>
              </a:rPr>
              <a:t>Cooperación</a:t>
            </a:r>
            <a:r>
              <a:rPr lang="en-US" sz="3000" b="1" dirty="0" smtClean="0">
                <a:solidFill>
                  <a:srgbClr val="14A1BC"/>
                </a:solidFill>
                <a:latin typeface="Arial"/>
                <a:cs typeface="Arial"/>
              </a:rPr>
              <a:t> y </a:t>
            </a:r>
            <a:r>
              <a:rPr lang="en-US" sz="3000" b="1" dirty="0" err="1" smtClean="0">
                <a:solidFill>
                  <a:srgbClr val="14A1BC"/>
                </a:solidFill>
                <a:latin typeface="Arial"/>
                <a:cs typeface="Arial"/>
              </a:rPr>
              <a:t>Unidad</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651" y="519586"/>
            <a:ext cx="7783920" cy="1323439"/>
          </a:xfrm>
          <a:prstGeom prst="rect">
            <a:avLst/>
          </a:prstGeom>
        </p:spPr>
        <p:txBody>
          <a:bodyPr wrap="square">
            <a:spAutoFit/>
          </a:bodyPr>
          <a:lstStyle/>
          <a:p>
            <a:pPr algn="ctr"/>
            <a:r>
              <a:rPr lang="en-US" altLang="en-US" sz="5000" b="1" dirty="0" err="1" smtClean="0">
                <a:solidFill>
                  <a:srgbClr val="14A1BC"/>
                </a:solidFill>
                <a:latin typeface="Arial"/>
                <a:cs typeface="Arial"/>
              </a:rPr>
              <a:t>Narcóticos</a:t>
            </a:r>
            <a:r>
              <a:rPr lang="en-US" altLang="en-US" sz="5000" b="1" dirty="0" smtClean="0">
                <a:solidFill>
                  <a:srgbClr val="14A1BC"/>
                </a:solidFill>
                <a:latin typeface="Arial"/>
                <a:cs typeface="Arial"/>
              </a:rPr>
              <a:t> </a:t>
            </a:r>
            <a:r>
              <a:rPr lang="en-US" altLang="en-US" sz="5000" b="1" dirty="0" err="1" smtClean="0">
                <a:solidFill>
                  <a:srgbClr val="14A1BC"/>
                </a:solidFill>
                <a:latin typeface="Arial"/>
                <a:cs typeface="Arial"/>
              </a:rPr>
              <a:t>Anónimos</a:t>
            </a:r>
            <a:endParaRPr lang="en-US" altLang="en-US" sz="5000" b="1" dirty="0" smtClean="0">
              <a:solidFill>
                <a:srgbClr val="14A1BC"/>
              </a:solidFill>
              <a:latin typeface="Arial"/>
              <a:cs typeface="Arial"/>
            </a:endParaRPr>
          </a:p>
          <a:p>
            <a:pPr algn="ctr"/>
            <a:r>
              <a:rPr lang="en-US" altLang="en-US" sz="3000" b="1" dirty="0" smtClean="0">
                <a:solidFill>
                  <a:srgbClr val="595959"/>
                </a:solidFill>
                <a:latin typeface="Arial"/>
                <a:cs typeface="Arial"/>
              </a:rPr>
              <a:t>Taller </a:t>
            </a:r>
            <a:r>
              <a:rPr lang="en-US" altLang="en-US" sz="3000" b="1" dirty="0" err="1" smtClean="0">
                <a:solidFill>
                  <a:srgbClr val="595959"/>
                </a:solidFill>
                <a:latin typeface="Arial"/>
                <a:cs typeface="Arial"/>
              </a:rPr>
              <a:t>Relaciones</a:t>
            </a:r>
            <a:r>
              <a:rPr lang="en-US" altLang="en-US" sz="3000" b="1" dirty="0" smtClean="0">
                <a:solidFill>
                  <a:srgbClr val="595959"/>
                </a:solidFill>
                <a:latin typeface="Arial"/>
                <a:cs typeface="Arial"/>
              </a:rPr>
              <a:t> </a:t>
            </a:r>
            <a:r>
              <a:rPr lang="en-US" altLang="en-US" sz="3000" b="1" dirty="0" err="1" smtClean="0">
                <a:solidFill>
                  <a:srgbClr val="595959"/>
                </a:solidFill>
                <a:latin typeface="Arial"/>
                <a:cs typeface="Arial"/>
              </a:rPr>
              <a:t>Públicas</a:t>
            </a:r>
            <a:endParaRPr lang="en-US" altLang="en-US" sz="3000" b="1" dirty="0" smtClean="0">
              <a:solidFill>
                <a:srgbClr val="595959"/>
              </a:solidFill>
              <a:latin typeface="Arial"/>
              <a:cs typeface="Arial"/>
            </a:endParaRPr>
          </a:p>
        </p:txBody>
      </p:sp>
      <p:pic>
        <p:nvPicPr>
          <p:cNvPr id="3" name="Imagen 2"/>
          <p:cNvPicPr>
            <a:picLocks noChangeAspect="1"/>
          </p:cNvPicPr>
          <p:nvPr/>
        </p:nvPicPr>
        <p:blipFill>
          <a:blip r:embed="rId2"/>
          <a:stretch>
            <a:fillRect/>
          </a:stretch>
        </p:blipFill>
        <p:spPr>
          <a:xfrm>
            <a:off x="190219" y="6393436"/>
            <a:ext cx="4644498" cy="355707"/>
          </a:xfrm>
          <a:prstGeom prst="rect">
            <a:avLst/>
          </a:prstGeom>
        </p:spPr>
      </p:pic>
      <p:pic>
        <p:nvPicPr>
          <p:cNvPr id="10" name="9 Imagen" descr="nalogo1.gif"/>
          <p:cNvPicPr>
            <a:picLocks noChangeAspect="1"/>
          </p:cNvPicPr>
          <p:nvPr/>
        </p:nvPicPr>
        <p:blipFill>
          <a:blip r:embed="rId3"/>
          <a:stretch>
            <a:fillRect/>
          </a:stretch>
        </p:blipFill>
        <p:spPr>
          <a:xfrm>
            <a:off x="7379458" y="5707185"/>
            <a:ext cx="878945" cy="878945"/>
          </a:xfrm>
          <a:prstGeom prst="rect">
            <a:avLst/>
          </a:prstGeom>
        </p:spPr>
      </p:pic>
      <p:pic>
        <p:nvPicPr>
          <p:cNvPr id="9" name="Imagen 1"/>
          <p:cNvPicPr>
            <a:picLocks noChangeAspect="1"/>
          </p:cNvPicPr>
          <p:nvPr/>
        </p:nvPicPr>
        <p:blipFill>
          <a:blip r:embed="rId4"/>
          <a:stretch>
            <a:fillRect/>
          </a:stretch>
        </p:blipFill>
        <p:spPr>
          <a:xfrm>
            <a:off x="1458992" y="2870899"/>
            <a:ext cx="6207238" cy="1308252"/>
          </a:xfrm>
          <a:prstGeom prst="rect">
            <a:avLst/>
          </a:prstGeom>
        </p:spPr>
      </p:pic>
      <p:pic>
        <p:nvPicPr>
          <p:cNvPr id="12" name="11 Imagen" descr="logo_gtrrpp.png"/>
          <p:cNvPicPr>
            <a:picLocks noChangeAspect="1"/>
          </p:cNvPicPr>
          <p:nvPr/>
        </p:nvPicPr>
        <p:blipFill>
          <a:blip r:embed="rId5"/>
          <a:stretch>
            <a:fillRect/>
          </a:stretch>
        </p:blipFill>
        <p:spPr>
          <a:xfrm>
            <a:off x="3255373" y="4853813"/>
            <a:ext cx="2633254" cy="853371"/>
          </a:xfrm>
          <a:prstGeom prst="rect">
            <a:avLst/>
          </a:prstGeom>
        </p:spPr>
      </p:pic>
    </p:spTree>
    <p:extLst>
      <p:ext uri="{BB962C8B-B14F-4D97-AF65-F5344CB8AC3E}">
        <p14:creationId xmlns:p14="http://schemas.microsoft.com/office/powerpoint/2010/main" xmlns="" val="3749975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264652" y="2527764"/>
            <a:ext cx="8539111" cy="2300630"/>
          </a:xfrm>
          <a:prstGeom prst="rect">
            <a:avLst/>
          </a:prstGeom>
        </p:spPr>
        <p:txBody>
          <a:bodyPr wrap="square">
            <a:spAutoFit/>
          </a:bodyPr>
          <a:lstStyle/>
          <a:p>
            <a:pPr algn="just"/>
            <a:r>
              <a:rPr lang="es-PE" altLang="en-US" sz="2050" dirty="0" smtClean="0">
                <a:solidFill>
                  <a:schemeClr val="tx1">
                    <a:lumMod val="65000"/>
                    <a:lumOff val="35000"/>
                  </a:schemeClr>
                </a:solidFill>
                <a:latin typeface="Arial"/>
                <a:cs typeface="Arial"/>
              </a:rPr>
              <a:t>Un comité de información pública desea imprimir el horario de reuniones de NA del área en un periódico local para informar a la comunidad acerca de las reuniones de NA. Muchos miembros del comité de servicio de área expresan que si el horario de reuniones se publica en ese periódico en particular, puede percibirse que el periódico </a:t>
            </a:r>
            <a:r>
              <a:rPr lang="es-PE" altLang="en-US" sz="2050" smtClean="0">
                <a:solidFill>
                  <a:schemeClr val="tx1">
                    <a:lumMod val="65000"/>
                    <a:lumOff val="35000"/>
                  </a:schemeClr>
                </a:solidFill>
                <a:latin typeface="Arial"/>
                <a:cs typeface="Arial"/>
              </a:rPr>
              <a:t>está afiliándose </a:t>
            </a:r>
            <a:r>
              <a:rPr lang="es-PE" altLang="en-US" sz="2050" dirty="0" smtClean="0">
                <a:solidFill>
                  <a:schemeClr val="tx1">
                    <a:lumMod val="65000"/>
                    <a:lumOff val="35000"/>
                  </a:schemeClr>
                </a:solidFill>
                <a:latin typeface="Arial"/>
                <a:cs typeface="Arial"/>
              </a:rPr>
              <a:t>a NA.</a:t>
            </a:r>
            <a:endParaRPr lang="es-AR" altLang="en-US" sz="2050" dirty="0" smtClean="0">
              <a:solidFill>
                <a:schemeClr val="tx1">
                  <a:lumMod val="65000"/>
                  <a:lumOff val="35000"/>
                </a:schemeClr>
              </a:solidFill>
              <a:latin typeface="Arial"/>
              <a:cs typeface="Arial"/>
            </a:endParaRPr>
          </a:p>
          <a:p>
            <a:endParaRPr lang="es-AR" altLang="en-US" sz="205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Escenario</a:t>
            </a:r>
            <a:r>
              <a:rPr lang="en-US" sz="3000" b="1" dirty="0" smtClean="0">
                <a:solidFill>
                  <a:srgbClr val="14A1BC"/>
                </a:solidFill>
                <a:latin typeface="Arial"/>
                <a:cs typeface="Arial"/>
              </a:rPr>
              <a:t> 3 – </a:t>
            </a:r>
            <a:r>
              <a:rPr lang="en-US" sz="3000" b="1" dirty="0" err="1" smtClean="0">
                <a:solidFill>
                  <a:srgbClr val="14A1BC"/>
                </a:solidFill>
                <a:latin typeface="Arial"/>
                <a:cs typeface="Arial"/>
              </a:rPr>
              <a:t>Medios</a:t>
            </a:r>
            <a:r>
              <a:rPr lang="en-US" sz="3000" b="1" dirty="0" smtClean="0">
                <a:solidFill>
                  <a:srgbClr val="14A1BC"/>
                </a:solidFill>
                <a:latin typeface="Arial"/>
                <a:cs typeface="Arial"/>
              </a:rPr>
              <a:t> de </a:t>
            </a:r>
            <a:r>
              <a:rPr lang="en-US" sz="3000" b="1" dirty="0" err="1" smtClean="0">
                <a:solidFill>
                  <a:srgbClr val="14A1BC"/>
                </a:solidFill>
                <a:latin typeface="Arial"/>
                <a:cs typeface="Arial"/>
              </a:rPr>
              <a:t>comunicación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1" y="2527764"/>
            <a:ext cx="8725187" cy="2300630"/>
          </a:xfrm>
          <a:prstGeom prst="rect">
            <a:avLst/>
          </a:prstGeom>
        </p:spPr>
        <p:txBody>
          <a:bodyPr wrap="square">
            <a:spAutoFit/>
          </a:bodyPr>
          <a:lstStyle/>
          <a:p>
            <a:pPr marL="457200" indent="-457200">
              <a:buFont typeface="+mj-lt"/>
              <a:buAutoNum type="arabicPeriod"/>
            </a:pPr>
            <a:r>
              <a:rPr lang="es-PE" altLang="en-US" sz="2050" dirty="0" smtClean="0">
                <a:solidFill>
                  <a:schemeClr val="tx1">
                    <a:lumMod val="65000"/>
                    <a:lumOff val="35000"/>
                  </a:schemeClr>
                </a:solidFill>
                <a:latin typeface="Arial"/>
                <a:cs typeface="Arial"/>
              </a:rPr>
              <a:t>¿Cómo puede un comité local informar mejor al público de que las reuniones de NA son un recurso disponible para la recuperación de adictos? </a:t>
            </a:r>
          </a:p>
          <a:p>
            <a:pPr marL="457200" indent="-457200">
              <a:buFont typeface="+mj-lt"/>
              <a:buAutoNum type="arabicPeriod"/>
            </a:pPr>
            <a:endParaRPr lang="es-PE" altLang="en-US" sz="2050" dirty="0" smtClean="0">
              <a:solidFill>
                <a:schemeClr val="tx1">
                  <a:lumMod val="65000"/>
                  <a:lumOff val="35000"/>
                </a:schemeClr>
              </a:solidFill>
              <a:latin typeface="Arial"/>
              <a:cs typeface="Arial"/>
            </a:endParaRPr>
          </a:p>
          <a:p>
            <a:pPr marL="457200" indent="-457200">
              <a:buFont typeface="+mj-lt"/>
              <a:buAutoNum type="arabicPeriod"/>
            </a:pPr>
            <a:r>
              <a:rPr lang="es-PE" altLang="en-US" sz="2050" dirty="0" smtClean="0">
                <a:solidFill>
                  <a:schemeClr val="tx1">
                    <a:lumMod val="65000"/>
                    <a:lumOff val="35000"/>
                  </a:schemeClr>
                </a:solidFill>
                <a:latin typeface="Arial"/>
                <a:cs typeface="Arial"/>
              </a:rPr>
              <a:t>¿Cómo podemos ayudar a nuestros miembros a tener en cuenta que el suministro de información se relaciona con nuestro propósito primordial y no es afiliación?</a:t>
            </a:r>
            <a:endParaRPr lang="es-AR" altLang="en-US" sz="205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smtClean="0">
                <a:solidFill>
                  <a:srgbClr val="14A1BC"/>
                </a:solidFill>
                <a:latin typeface="Arial"/>
                <a:cs typeface="Arial"/>
              </a:rPr>
              <a:t>En </a:t>
            </a:r>
            <a:r>
              <a:rPr lang="en-US" sz="3000" b="1" dirty="0" err="1" smtClean="0">
                <a:solidFill>
                  <a:srgbClr val="14A1BC"/>
                </a:solidFill>
                <a:latin typeface="Arial"/>
                <a:cs typeface="Arial"/>
              </a:rPr>
              <a:t>espíritu</a:t>
            </a:r>
            <a:r>
              <a:rPr lang="en-US" sz="3000" b="1" dirty="0" smtClean="0">
                <a:solidFill>
                  <a:srgbClr val="14A1BC"/>
                </a:solidFill>
                <a:latin typeface="Arial"/>
                <a:cs typeface="Arial"/>
              </a:rPr>
              <a:t> de </a:t>
            </a:r>
            <a:r>
              <a:rPr lang="en-US" sz="3000" b="1" dirty="0" err="1" smtClean="0">
                <a:solidFill>
                  <a:srgbClr val="14A1BC"/>
                </a:solidFill>
                <a:latin typeface="Arial"/>
                <a:cs typeface="Arial"/>
              </a:rPr>
              <a:t>Cooperación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0651" y="2562433"/>
            <a:ext cx="7783920" cy="1169551"/>
          </a:xfrm>
          <a:prstGeom prst="rect">
            <a:avLst/>
          </a:prstGeom>
        </p:spPr>
        <p:txBody>
          <a:bodyPr wrap="square">
            <a:spAutoFit/>
          </a:bodyPr>
          <a:lstStyle/>
          <a:p>
            <a:pPr algn="ctr"/>
            <a:r>
              <a:rPr lang="en-US" altLang="en-US" sz="7000" b="1" dirty="0" smtClean="0">
                <a:solidFill>
                  <a:srgbClr val="14A1BC"/>
                </a:solidFill>
                <a:latin typeface="Arial"/>
                <a:cs typeface="Arial"/>
              </a:rPr>
              <a:t>Gracias</a:t>
            </a:r>
          </a:p>
        </p:txBody>
      </p:sp>
      <p:pic>
        <p:nvPicPr>
          <p:cNvPr id="3" name="Imagen 2"/>
          <p:cNvPicPr>
            <a:picLocks noChangeAspect="1"/>
          </p:cNvPicPr>
          <p:nvPr/>
        </p:nvPicPr>
        <p:blipFill>
          <a:blip r:embed="rId2"/>
          <a:stretch>
            <a:fillRect/>
          </a:stretch>
        </p:blipFill>
        <p:spPr>
          <a:xfrm>
            <a:off x="190219" y="6393436"/>
            <a:ext cx="4644498" cy="355707"/>
          </a:xfrm>
          <a:prstGeom prst="rect">
            <a:avLst/>
          </a:prstGeom>
        </p:spPr>
      </p:pic>
      <p:pic>
        <p:nvPicPr>
          <p:cNvPr id="10" name="9 Imagen" descr="nalogo1.gif"/>
          <p:cNvPicPr>
            <a:picLocks noChangeAspect="1"/>
          </p:cNvPicPr>
          <p:nvPr/>
        </p:nvPicPr>
        <p:blipFill>
          <a:blip r:embed="rId3"/>
          <a:stretch>
            <a:fillRect/>
          </a:stretch>
        </p:blipFill>
        <p:spPr>
          <a:xfrm>
            <a:off x="7379458" y="5707185"/>
            <a:ext cx="878945" cy="878945"/>
          </a:xfrm>
          <a:prstGeom prst="rect">
            <a:avLst/>
          </a:prstGeom>
        </p:spPr>
      </p:pic>
      <p:pic>
        <p:nvPicPr>
          <p:cNvPr id="9" name="Imagen 1"/>
          <p:cNvPicPr>
            <a:picLocks noChangeAspect="1"/>
          </p:cNvPicPr>
          <p:nvPr/>
        </p:nvPicPr>
        <p:blipFill>
          <a:blip r:embed="rId4"/>
          <a:stretch>
            <a:fillRect/>
          </a:stretch>
        </p:blipFill>
        <p:spPr>
          <a:xfrm>
            <a:off x="5292441" y="928681"/>
            <a:ext cx="3162130" cy="666459"/>
          </a:xfrm>
          <a:prstGeom prst="rect">
            <a:avLst/>
          </a:prstGeom>
        </p:spPr>
      </p:pic>
      <p:pic>
        <p:nvPicPr>
          <p:cNvPr id="12" name="11 Imagen" descr="logo_gtrrpp.png"/>
          <p:cNvPicPr>
            <a:picLocks noChangeAspect="1"/>
          </p:cNvPicPr>
          <p:nvPr/>
        </p:nvPicPr>
        <p:blipFill>
          <a:blip r:embed="rId5"/>
          <a:stretch>
            <a:fillRect/>
          </a:stretch>
        </p:blipFill>
        <p:spPr>
          <a:xfrm>
            <a:off x="670651" y="928684"/>
            <a:ext cx="2450454" cy="794129"/>
          </a:xfrm>
          <a:prstGeom prst="rect">
            <a:avLst/>
          </a:prstGeom>
        </p:spPr>
      </p:pic>
      <p:sp>
        <p:nvSpPr>
          <p:cNvPr id="8" name="7 CuadroTexto"/>
          <p:cNvSpPr txBox="1"/>
          <p:nvPr/>
        </p:nvSpPr>
        <p:spPr>
          <a:xfrm>
            <a:off x="1689524" y="4008463"/>
            <a:ext cx="5866221" cy="646331"/>
          </a:xfrm>
          <a:prstGeom prst="rect">
            <a:avLst/>
          </a:prstGeom>
          <a:noFill/>
        </p:spPr>
        <p:txBody>
          <a:bodyPr wrap="none" rtlCol="0">
            <a:spAutoFit/>
          </a:bodyPr>
          <a:lstStyle/>
          <a:p>
            <a:pPr algn="ctr"/>
            <a:r>
              <a:rPr lang="en-US" altLang="en-US" b="1" dirty="0" smtClean="0">
                <a:solidFill>
                  <a:srgbClr val="595959"/>
                </a:solidFill>
                <a:latin typeface="Arial"/>
                <a:cs typeface="Arial"/>
              </a:rPr>
              <a:t>www.forozonalatino.org – rrpp@forozonalatino.org</a:t>
            </a:r>
          </a:p>
          <a:p>
            <a:endParaRPr lang="es-AR" dirty="0"/>
          </a:p>
        </p:txBody>
      </p:sp>
    </p:spTree>
    <p:extLst>
      <p:ext uri="{BB962C8B-B14F-4D97-AF65-F5344CB8AC3E}">
        <p14:creationId xmlns:p14="http://schemas.microsoft.com/office/powerpoint/2010/main" xmlns="" val="374997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510995" y="1804722"/>
            <a:ext cx="5443239" cy="4293483"/>
          </a:xfrm>
          <a:prstGeom prst="rect">
            <a:avLst/>
          </a:prstGeom>
        </p:spPr>
        <p:txBody>
          <a:bodyPr wrap="square">
            <a:spAutoFit/>
          </a:bodyPr>
          <a:lstStyle/>
          <a:p>
            <a:pPr marL="265113" lvl="0" indent="-265113" algn="just">
              <a:buFont typeface="Arial" pitchFamily="34" charset="0"/>
              <a:buChar char="•"/>
            </a:pPr>
            <a:r>
              <a:rPr lang="es-PE" altLang="en-US" sz="2100" dirty="0" smtClean="0">
                <a:solidFill>
                  <a:schemeClr val="tx1">
                    <a:lumMod val="65000"/>
                    <a:lumOff val="35000"/>
                  </a:schemeClr>
                </a:solidFill>
                <a:latin typeface="Arial"/>
                <a:cs typeface="Arial"/>
              </a:rPr>
              <a:t>Aclarar que servicios NA puede y no puede proporcionar a la comunidad.</a:t>
            </a:r>
            <a:endParaRPr lang="es-AR" altLang="en-US" sz="2100" dirty="0" smtClean="0">
              <a:solidFill>
                <a:schemeClr val="tx1">
                  <a:lumMod val="65000"/>
                  <a:lumOff val="35000"/>
                </a:schemeClr>
              </a:solidFill>
              <a:latin typeface="Arial"/>
              <a:cs typeface="Arial"/>
            </a:endParaRPr>
          </a:p>
          <a:p>
            <a:pPr marL="265113" indent="-265113" algn="just">
              <a:buFont typeface="Arial" pitchFamily="34" charset="0"/>
              <a:buChar char="•"/>
            </a:pPr>
            <a:r>
              <a:rPr lang="es-PE" altLang="en-US" sz="2100" dirty="0" smtClean="0">
                <a:solidFill>
                  <a:schemeClr val="tx1">
                    <a:lumMod val="65000"/>
                    <a:lumOff val="35000"/>
                  </a:schemeClr>
                </a:solidFill>
                <a:latin typeface="Arial"/>
                <a:cs typeface="Arial"/>
              </a:rPr>
              <a:t> </a:t>
            </a:r>
            <a:endParaRPr lang="es-AR" altLang="en-US" sz="2100" dirty="0" smtClean="0">
              <a:solidFill>
                <a:schemeClr val="tx1">
                  <a:lumMod val="65000"/>
                  <a:lumOff val="35000"/>
                </a:schemeClr>
              </a:solidFill>
              <a:latin typeface="Arial"/>
              <a:cs typeface="Arial"/>
            </a:endParaRPr>
          </a:p>
          <a:p>
            <a:pPr marL="265113" lvl="0" indent="-265113" algn="just">
              <a:buFont typeface="Arial" pitchFamily="34" charset="0"/>
              <a:buChar char="•"/>
            </a:pPr>
            <a:r>
              <a:rPr lang="es-PE" altLang="en-US" sz="2100" dirty="0" smtClean="0">
                <a:solidFill>
                  <a:schemeClr val="tx1">
                    <a:lumMod val="65000"/>
                    <a:lumOff val="35000"/>
                  </a:schemeClr>
                </a:solidFill>
                <a:latin typeface="Arial"/>
                <a:cs typeface="Arial"/>
              </a:rPr>
              <a:t>Hacer miembros de NA más conscientes de su papel en la imagen pública de NA.</a:t>
            </a:r>
            <a:endParaRPr lang="es-AR" altLang="en-US" sz="2100" dirty="0" smtClean="0">
              <a:solidFill>
                <a:schemeClr val="tx1">
                  <a:lumMod val="65000"/>
                  <a:lumOff val="35000"/>
                </a:schemeClr>
              </a:solidFill>
              <a:latin typeface="Arial"/>
              <a:cs typeface="Arial"/>
            </a:endParaRPr>
          </a:p>
          <a:p>
            <a:pPr marL="265113" indent="-265113" algn="just">
              <a:buFont typeface="Arial" pitchFamily="34" charset="0"/>
              <a:buChar char="•"/>
            </a:pPr>
            <a:r>
              <a:rPr lang="es-PE" altLang="en-US" sz="2100" dirty="0" smtClean="0">
                <a:solidFill>
                  <a:schemeClr val="tx1">
                    <a:lumMod val="65000"/>
                    <a:lumOff val="35000"/>
                  </a:schemeClr>
                </a:solidFill>
                <a:latin typeface="Arial"/>
                <a:cs typeface="Arial"/>
              </a:rPr>
              <a:t> </a:t>
            </a:r>
            <a:endParaRPr lang="es-AR" altLang="en-US" sz="2100" dirty="0" smtClean="0">
              <a:solidFill>
                <a:schemeClr val="tx1">
                  <a:lumMod val="65000"/>
                  <a:lumOff val="35000"/>
                </a:schemeClr>
              </a:solidFill>
              <a:latin typeface="Arial"/>
              <a:cs typeface="Arial"/>
            </a:endParaRPr>
          </a:p>
          <a:p>
            <a:pPr marL="265113" lvl="0" indent="-265113" algn="just">
              <a:buFont typeface="Arial" pitchFamily="34" charset="0"/>
              <a:buChar char="•"/>
            </a:pPr>
            <a:r>
              <a:rPr lang="es-PE" altLang="en-US" sz="2100" dirty="0" smtClean="0">
                <a:solidFill>
                  <a:schemeClr val="tx1">
                    <a:lumMod val="65000"/>
                    <a:lumOff val="35000"/>
                  </a:schemeClr>
                </a:solidFill>
                <a:latin typeface="Arial"/>
                <a:cs typeface="Arial"/>
              </a:rPr>
              <a:t>Nuestro objetivo es que el público reconozca a NA como una organización positiva y confiable.</a:t>
            </a:r>
            <a:endParaRPr lang="es-AR" altLang="en-US" sz="2100" dirty="0" smtClean="0">
              <a:solidFill>
                <a:schemeClr val="tx1">
                  <a:lumMod val="65000"/>
                  <a:lumOff val="35000"/>
                </a:schemeClr>
              </a:solidFill>
              <a:latin typeface="Arial"/>
              <a:cs typeface="Arial"/>
            </a:endParaRPr>
          </a:p>
          <a:p>
            <a:pPr marL="265113" indent="-265113" algn="just">
              <a:buFont typeface="Arial" pitchFamily="34" charset="0"/>
              <a:buChar char="•"/>
            </a:pPr>
            <a:r>
              <a:rPr lang="es-PE" altLang="en-US" sz="2100" dirty="0" smtClean="0">
                <a:solidFill>
                  <a:schemeClr val="tx1">
                    <a:lumMod val="65000"/>
                    <a:lumOff val="35000"/>
                  </a:schemeClr>
                </a:solidFill>
                <a:latin typeface="Arial"/>
                <a:cs typeface="Arial"/>
              </a:rPr>
              <a:t> </a:t>
            </a:r>
            <a:endParaRPr lang="es-AR" altLang="en-US" sz="2100" dirty="0" smtClean="0">
              <a:solidFill>
                <a:schemeClr val="tx1">
                  <a:lumMod val="65000"/>
                  <a:lumOff val="35000"/>
                </a:schemeClr>
              </a:solidFill>
              <a:latin typeface="Arial"/>
              <a:cs typeface="Arial"/>
            </a:endParaRPr>
          </a:p>
          <a:p>
            <a:pPr marL="265113" lvl="0" indent="-265113" algn="just">
              <a:buFont typeface="Arial" pitchFamily="34" charset="0"/>
              <a:buChar char="•"/>
            </a:pPr>
            <a:r>
              <a:rPr lang="es-PE" altLang="en-US" sz="2100" dirty="0" smtClean="0">
                <a:solidFill>
                  <a:schemeClr val="tx1">
                    <a:lumMod val="65000"/>
                    <a:lumOff val="35000"/>
                  </a:schemeClr>
                </a:solidFill>
                <a:latin typeface="Arial"/>
                <a:cs typeface="Arial"/>
              </a:rPr>
              <a:t>Desarrollamos relaciones valiosas con los profesionales y el público en general.</a:t>
            </a:r>
            <a:endParaRPr lang="es-AR" altLang="en-US" sz="2100" dirty="0" smtClean="0">
              <a:solidFill>
                <a:schemeClr val="tx1">
                  <a:lumMod val="65000"/>
                  <a:lumOff val="35000"/>
                </a:schemeClr>
              </a:solidFill>
              <a:latin typeface="Arial"/>
              <a:cs typeface="Arial"/>
            </a:endParaRPr>
          </a:p>
          <a:p>
            <a:r>
              <a:rPr lang="es-PE" altLang="en-US" sz="2100" dirty="0" smtClean="0">
                <a:solidFill>
                  <a:schemeClr val="tx1">
                    <a:lumMod val="65000"/>
                    <a:lumOff val="35000"/>
                  </a:schemeClr>
                </a:solidFill>
                <a:latin typeface="Arial"/>
                <a:cs typeface="Arial"/>
              </a:rPr>
              <a:t>. </a:t>
            </a:r>
            <a:endParaRPr lang="es-AR" altLang="en-US" sz="210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Objetivos</a:t>
            </a:r>
            <a:r>
              <a:rPr lang="en-US" sz="3000" b="1" dirty="0" smtClean="0">
                <a:solidFill>
                  <a:srgbClr val="14A1BC"/>
                </a:solidFill>
                <a:latin typeface="Arial"/>
                <a:cs typeface="Arial"/>
              </a:rPr>
              <a:t> de </a:t>
            </a:r>
            <a:r>
              <a:rPr lang="en-US" sz="3000" b="1" dirty="0" err="1" smtClean="0">
                <a:solidFill>
                  <a:srgbClr val="14A1BC"/>
                </a:solidFill>
                <a:latin typeface="Arial"/>
                <a:cs typeface="Arial"/>
              </a:rPr>
              <a:t>las</a:t>
            </a:r>
            <a:r>
              <a:rPr lang="en-US" sz="3000" b="1" dirty="0" smtClean="0">
                <a:solidFill>
                  <a:srgbClr val="14A1BC"/>
                </a:solidFill>
                <a:latin typeface="Arial"/>
                <a:cs typeface="Arial"/>
              </a:rPr>
              <a:t> RRPP</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pic>
        <p:nvPicPr>
          <p:cNvPr id="11" name="10 Imagen" descr="metas.png"/>
          <p:cNvPicPr>
            <a:picLocks noChangeAspect="1"/>
          </p:cNvPicPr>
          <p:nvPr/>
        </p:nvPicPr>
        <p:blipFill>
          <a:blip r:embed="rId5"/>
          <a:stretch>
            <a:fillRect/>
          </a:stretch>
        </p:blipFill>
        <p:spPr>
          <a:xfrm>
            <a:off x="5742715" y="2834935"/>
            <a:ext cx="3401287" cy="1974941"/>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510993" y="1804722"/>
            <a:ext cx="8005686" cy="3323987"/>
          </a:xfrm>
          <a:prstGeom prst="rect">
            <a:avLst/>
          </a:prstGeom>
        </p:spPr>
        <p:txBody>
          <a:bodyPr wrap="square">
            <a:spAutoFit/>
          </a:bodyPr>
          <a:lstStyle/>
          <a:p>
            <a:endParaRPr lang="es-AR" altLang="en-US" sz="2100" dirty="0" smtClean="0">
              <a:solidFill>
                <a:schemeClr val="tx1">
                  <a:lumMod val="65000"/>
                  <a:lumOff val="35000"/>
                </a:schemeClr>
              </a:solidFill>
              <a:latin typeface="Arial"/>
              <a:cs typeface="Arial"/>
            </a:endParaRPr>
          </a:p>
          <a:p>
            <a:r>
              <a:rPr lang="es-PE" altLang="en-US" sz="2100" dirty="0" smtClean="0">
                <a:solidFill>
                  <a:schemeClr val="tx1">
                    <a:lumMod val="65000"/>
                    <a:lumOff val="35000"/>
                  </a:schemeClr>
                </a:solidFill>
                <a:latin typeface="Arial"/>
                <a:cs typeface="Arial"/>
              </a:rPr>
              <a:t>• Informa a la opinión pública que NA existe – (Proporciona la información)</a:t>
            </a:r>
          </a:p>
          <a:p>
            <a:endParaRPr lang="es-PE" altLang="en-US" sz="2100" dirty="0" smtClean="0">
              <a:solidFill>
                <a:schemeClr val="tx1">
                  <a:lumMod val="65000"/>
                  <a:lumOff val="35000"/>
                </a:schemeClr>
              </a:solidFill>
              <a:latin typeface="Arial"/>
              <a:cs typeface="Arial"/>
            </a:endParaRPr>
          </a:p>
          <a:p>
            <a:r>
              <a:rPr lang="es-PE" altLang="en-US" sz="2100" dirty="0" smtClean="0">
                <a:solidFill>
                  <a:schemeClr val="tx1">
                    <a:lumMod val="65000"/>
                    <a:lumOff val="35000"/>
                  </a:schemeClr>
                </a:solidFill>
                <a:latin typeface="Arial"/>
                <a:cs typeface="Arial"/>
              </a:rPr>
              <a:t>	</a:t>
            </a:r>
            <a:r>
              <a:rPr lang="es-PE" altLang="en-US" sz="2100" i="1" dirty="0" smtClean="0">
                <a:solidFill>
                  <a:schemeClr val="tx1">
                    <a:lumMod val="65000"/>
                    <a:lumOff val="35000"/>
                  </a:schemeClr>
                </a:solidFill>
                <a:latin typeface="Arial"/>
                <a:cs typeface="Arial"/>
              </a:rPr>
              <a:t>-  IP no tiene antecedentes de realizar ningún seguimiento.</a:t>
            </a:r>
          </a:p>
          <a:p>
            <a:endParaRPr lang="es-AR" altLang="en-US" sz="2100" dirty="0" smtClean="0">
              <a:solidFill>
                <a:schemeClr val="tx1">
                  <a:lumMod val="65000"/>
                  <a:lumOff val="35000"/>
                </a:schemeClr>
              </a:solidFill>
              <a:latin typeface="Arial"/>
              <a:cs typeface="Arial"/>
            </a:endParaRPr>
          </a:p>
          <a:p>
            <a:r>
              <a:rPr lang="es-PE" altLang="en-US" sz="2100" dirty="0" smtClean="0">
                <a:solidFill>
                  <a:schemeClr val="tx1">
                    <a:lumMod val="65000"/>
                    <a:lumOff val="35000"/>
                  </a:schemeClr>
                </a:solidFill>
                <a:latin typeface="Arial"/>
                <a:cs typeface="Arial"/>
              </a:rPr>
              <a:t>• Esfuerzos de IP ayudando a nuevos grupos de (a través de carteles, anuncios en periódicos, cartas de presentación, etc.)</a:t>
            </a:r>
          </a:p>
          <a:p>
            <a:endParaRPr lang="es-AR" altLang="en-US" sz="2100" dirty="0" smtClean="0">
              <a:solidFill>
                <a:schemeClr val="tx1">
                  <a:lumMod val="65000"/>
                  <a:lumOff val="35000"/>
                </a:schemeClr>
              </a:solidFill>
              <a:latin typeface="Arial"/>
              <a:cs typeface="Arial"/>
            </a:endParaRPr>
          </a:p>
          <a:p>
            <a:r>
              <a:rPr lang="es-PE" altLang="en-US" sz="2100" dirty="0" smtClean="0">
                <a:solidFill>
                  <a:schemeClr val="tx1">
                    <a:lumMod val="65000"/>
                    <a:lumOff val="35000"/>
                  </a:schemeClr>
                </a:solidFill>
                <a:latin typeface="Arial"/>
                <a:cs typeface="Arial"/>
              </a:rPr>
              <a:t>• La comunicación entre los comités (H&amp;I) es </a:t>
            </a:r>
            <a:r>
              <a:rPr lang="es-PE" altLang="en-US" sz="2100" b="1" i="1" dirty="0" smtClean="0">
                <a:solidFill>
                  <a:schemeClr val="tx1">
                    <a:lumMod val="65000"/>
                    <a:lumOff val="35000"/>
                  </a:schemeClr>
                </a:solidFill>
                <a:latin typeface="Arial"/>
                <a:cs typeface="Arial"/>
              </a:rPr>
              <a:t>muy importante</a:t>
            </a:r>
            <a:endParaRPr lang="es-AR" altLang="en-US" sz="2100" b="1" i="1"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Información</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Pública</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510993" y="1804721"/>
            <a:ext cx="8005686" cy="3323987"/>
          </a:xfrm>
          <a:prstGeom prst="rect">
            <a:avLst/>
          </a:prstGeom>
        </p:spPr>
        <p:txBody>
          <a:bodyPr wrap="square">
            <a:spAutoFit/>
          </a:bodyPr>
          <a:lstStyle/>
          <a:p>
            <a:endParaRPr lang="es-AR"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Relaciones Públicas son un proceso </a:t>
            </a:r>
          </a:p>
          <a:p>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Las RRPP son la construcción y el mantenimiento de las relaciones</a:t>
            </a:r>
          </a:p>
          <a:p>
            <a:r>
              <a:rPr lang="es-PE" altLang="en-US" sz="2100" i="1" dirty="0" smtClean="0">
                <a:solidFill>
                  <a:schemeClr val="tx1">
                    <a:lumMod val="65000"/>
                    <a:lumOff val="35000"/>
                  </a:schemeClr>
                </a:solidFill>
                <a:latin typeface="Arial"/>
                <a:cs typeface="Arial"/>
              </a:rPr>
              <a:t>	</a:t>
            </a:r>
          </a:p>
          <a:p>
            <a:r>
              <a:rPr lang="es-PE" altLang="en-US" sz="2100" i="1" dirty="0" smtClean="0">
                <a:solidFill>
                  <a:schemeClr val="tx1">
                    <a:lumMod val="65000"/>
                    <a:lumOff val="35000"/>
                  </a:schemeClr>
                </a:solidFill>
                <a:latin typeface="Arial"/>
                <a:cs typeface="Arial"/>
              </a:rPr>
              <a:t>	- El cambio fundamental de Información Pública.</a:t>
            </a:r>
            <a:endParaRPr lang="es-AR" altLang="en-US" sz="2100" i="1" dirty="0" smtClean="0">
              <a:solidFill>
                <a:schemeClr val="tx1">
                  <a:lumMod val="65000"/>
                  <a:lumOff val="35000"/>
                </a:schemeClr>
              </a:solidFill>
              <a:latin typeface="Arial"/>
              <a:cs typeface="Arial"/>
            </a:endParaRPr>
          </a:p>
          <a:p>
            <a:endParaRPr lang="es-AR"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Comunicación y colaboración con otros comités (H&amp;I, Líneas Telefónicas, Convenciones, Eventos, etc.) es </a:t>
            </a:r>
            <a:r>
              <a:rPr lang="es-PE" altLang="en-US" sz="2100" b="1" i="1" dirty="0" smtClean="0">
                <a:solidFill>
                  <a:schemeClr val="tx1">
                    <a:lumMod val="65000"/>
                    <a:lumOff val="35000"/>
                  </a:schemeClr>
                </a:solidFill>
                <a:latin typeface="Arial"/>
                <a:cs typeface="Arial"/>
              </a:rPr>
              <a:t>muy importante</a:t>
            </a:r>
            <a:endParaRPr lang="es-AR" altLang="en-US" sz="2100" b="1" i="1"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Relaciones</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Públicas</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510993" y="1804720"/>
            <a:ext cx="8005686" cy="2677656"/>
          </a:xfrm>
          <a:prstGeom prst="rect">
            <a:avLst/>
          </a:prstGeom>
        </p:spPr>
        <p:txBody>
          <a:bodyPr wrap="square">
            <a:spAutoFit/>
          </a:bodyPr>
          <a:lstStyle/>
          <a:p>
            <a:endParaRPr lang="es-AR"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La funciones de Relaciones Públicas pueden ser realizadas por comités/subcomités de Información Pública.</a:t>
            </a:r>
          </a:p>
          <a:p>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El nombre no es importante, lo importante es la </a:t>
            </a:r>
            <a:r>
              <a:rPr lang="es-PE" altLang="en-US" sz="2100" b="1" dirty="0" smtClean="0">
                <a:solidFill>
                  <a:schemeClr val="tx1">
                    <a:lumMod val="65000"/>
                    <a:lumOff val="35000"/>
                  </a:schemeClr>
                </a:solidFill>
                <a:latin typeface="Arial"/>
                <a:cs typeface="Arial"/>
              </a:rPr>
              <a:t>ACCIÓN</a:t>
            </a:r>
          </a:p>
          <a:p>
            <a:endParaRPr lang="es-AR"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El seguimiento es fundamental para lograr relaciones efectivas y duraderas. </a:t>
            </a:r>
            <a:endParaRPr lang="es-AR" altLang="en-US" sz="2100" b="1" i="1"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Relaciones</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Públicas</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190220" y="1804722"/>
            <a:ext cx="8953781" cy="4293483"/>
          </a:xfrm>
          <a:prstGeom prst="rect">
            <a:avLst/>
          </a:prstGeom>
        </p:spPr>
        <p:txBody>
          <a:bodyPr wrap="square">
            <a:spAutoFit/>
          </a:bodyPr>
          <a:lstStyle/>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Anonimato - </a:t>
            </a:r>
            <a:r>
              <a:rPr lang="es-PE" altLang="en-US" dirty="0" smtClean="0">
                <a:solidFill>
                  <a:schemeClr val="tx1">
                    <a:lumMod val="65000"/>
                    <a:lumOff val="35000"/>
                  </a:schemeClr>
                </a:solidFill>
                <a:latin typeface="Arial Narrow" pitchFamily="34" charset="0"/>
                <a:cs typeface="Arial"/>
              </a:rPr>
              <a:t>12ma Tradición - Nadie es más importante que otro. El anonimato y la igualdad.</a:t>
            </a:r>
          </a:p>
          <a:p>
            <a:pPr marL="180975" indent="-180975">
              <a:buFont typeface="Arial" pitchFamily="34" charset="0"/>
              <a:buChar char="•"/>
            </a:pPr>
            <a:endParaRPr lang="es-PE"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Unidad - </a:t>
            </a:r>
            <a:r>
              <a:rPr lang="es-PE" altLang="en-US" dirty="0" smtClean="0">
                <a:solidFill>
                  <a:schemeClr val="tx1">
                    <a:lumMod val="65000"/>
                    <a:lumOff val="35000"/>
                  </a:schemeClr>
                </a:solidFill>
                <a:latin typeface="Arial Narrow" pitchFamily="34" charset="0"/>
                <a:cs typeface="Arial"/>
              </a:rPr>
              <a:t>1era Tradición - Bienestar común. Juntos podemos.</a:t>
            </a:r>
          </a:p>
          <a:p>
            <a:pPr marL="180975" indent="-180975">
              <a:buFont typeface="Arial" pitchFamily="34" charset="0"/>
              <a:buChar char="•"/>
            </a:pPr>
            <a:endParaRPr lang="es-PE"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Atracción</a:t>
            </a:r>
            <a:r>
              <a:rPr lang="es-PE" altLang="en-US" sz="1600" dirty="0" smtClean="0">
                <a:solidFill>
                  <a:schemeClr val="tx1">
                    <a:lumMod val="65000"/>
                    <a:lumOff val="35000"/>
                  </a:schemeClr>
                </a:solidFill>
                <a:latin typeface="Arial Narrow" pitchFamily="34" charset="0"/>
                <a:cs typeface="Arial"/>
              </a:rPr>
              <a:t> </a:t>
            </a:r>
            <a:r>
              <a:rPr lang="es-PE" altLang="en-US" sz="1600" dirty="0" smtClean="0">
                <a:solidFill>
                  <a:schemeClr val="tx1">
                    <a:lumMod val="65000"/>
                    <a:lumOff val="35000"/>
                  </a:schemeClr>
                </a:solidFill>
                <a:latin typeface="Arial"/>
                <a:cs typeface="Arial"/>
              </a:rPr>
              <a:t>-</a:t>
            </a:r>
            <a:r>
              <a:rPr lang="es-PE" altLang="en-US" sz="1600" dirty="0" smtClean="0">
                <a:solidFill>
                  <a:schemeClr val="tx1">
                    <a:lumMod val="65000"/>
                    <a:lumOff val="35000"/>
                  </a:schemeClr>
                </a:solidFill>
                <a:latin typeface="Arial Narrow" pitchFamily="34" charset="0"/>
                <a:cs typeface="Arial"/>
              </a:rPr>
              <a:t> </a:t>
            </a:r>
            <a:r>
              <a:rPr lang="es-PE" altLang="en-US" dirty="0" smtClean="0">
                <a:solidFill>
                  <a:schemeClr val="tx1">
                    <a:lumMod val="65000"/>
                    <a:lumOff val="35000"/>
                  </a:schemeClr>
                </a:solidFill>
                <a:latin typeface="Arial Narrow" pitchFamily="34" charset="0"/>
                <a:cs typeface="Arial"/>
              </a:rPr>
              <a:t>11ma Tradición – Informar sobre NA, no “vender” NA.</a:t>
            </a:r>
          </a:p>
          <a:p>
            <a:pPr marL="180975" indent="-180975">
              <a:buFont typeface="Arial" pitchFamily="34" charset="0"/>
              <a:buChar char="•"/>
            </a:pPr>
            <a:endParaRPr lang="es-AR"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Auto sustentable – </a:t>
            </a:r>
            <a:r>
              <a:rPr lang="es-PE" altLang="en-US" dirty="0" smtClean="0">
                <a:solidFill>
                  <a:schemeClr val="tx1">
                    <a:lumMod val="65000"/>
                    <a:lumOff val="35000"/>
                  </a:schemeClr>
                </a:solidFill>
                <a:latin typeface="Arial Narrow" pitchFamily="34" charset="0"/>
                <a:cs typeface="Arial"/>
              </a:rPr>
              <a:t>7ma Tradición – Contribuciones de miembros y esfuerzos de servicio.</a:t>
            </a:r>
          </a:p>
          <a:p>
            <a:pPr marL="180975" indent="-180975">
              <a:buFont typeface="Arial" pitchFamily="34" charset="0"/>
              <a:buChar char="•"/>
            </a:pPr>
            <a:endParaRPr lang="es-PE"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Cooperación, no afiliación – </a:t>
            </a:r>
            <a:r>
              <a:rPr lang="es-PE" altLang="en-US" dirty="0" smtClean="0">
                <a:solidFill>
                  <a:schemeClr val="tx1">
                    <a:lumMod val="65000"/>
                    <a:lumOff val="35000"/>
                  </a:schemeClr>
                </a:solidFill>
                <a:latin typeface="Arial Narrow" pitchFamily="34" charset="0"/>
                <a:cs typeface="Arial"/>
              </a:rPr>
              <a:t>6ta Tradición – Mantener  enfoque. Cumplir nuestro propósito.</a:t>
            </a:r>
          </a:p>
          <a:p>
            <a:pPr marL="180975" indent="-180975">
              <a:buFont typeface="Arial" pitchFamily="34" charset="0"/>
              <a:buChar char="•"/>
            </a:pPr>
            <a:endParaRPr lang="es-PE"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Responsabilidad y rendición de cuentas – </a:t>
            </a:r>
            <a:r>
              <a:rPr lang="es-PE" altLang="en-US" dirty="0" smtClean="0">
                <a:solidFill>
                  <a:schemeClr val="tx1">
                    <a:lumMod val="65000"/>
                    <a:lumOff val="35000"/>
                  </a:schemeClr>
                </a:solidFill>
                <a:latin typeface="Arial Narrow" pitchFamily="34" charset="0"/>
                <a:cs typeface="Arial"/>
              </a:rPr>
              <a:t>5to Concepto – Delegar e informar.</a:t>
            </a:r>
          </a:p>
          <a:p>
            <a:pPr marL="180975" indent="-180975">
              <a:buFont typeface="Arial" pitchFamily="34" charset="0"/>
              <a:buChar char="•"/>
            </a:pPr>
            <a:endParaRPr lang="es-PE"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Nunca tendrá carácter profesional </a:t>
            </a:r>
            <a:r>
              <a:rPr lang="es-PE" altLang="en-US" dirty="0" smtClean="0">
                <a:solidFill>
                  <a:schemeClr val="tx1">
                    <a:lumMod val="65000"/>
                    <a:lumOff val="35000"/>
                  </a:schemeClr>
                </a:solidFill>
                <a:latin typeface="Arial Narrow" pitchFamily="34" charset="0"/>
                <a:cs typeface="Arial"/>
              </a:rPr>
              <a:t>– 8va Tradición – Un adicto que ayuda a otro. </a:t>
            </a:r>
          </a:p>
          <a:p>
            <a:pPr marL="180975" indent="-180975">
              <a:buFont typeface="Arial" pitchFamily="34" charset="0"/>
              <a:buChar char="•"/>
            </a:pPr>
            <a:endParaRPr lang="es-PE" altLang="en-US" sz="1200" dirty="0" smtClean="0">
              <a:solidFill>
                <a:schemeClr val="tx1">
                  <a:lumMod val="65000"/>
                  <a:lumOff val="35000"/>
                </a:schemeClr>
              </a:solidFill>
              <a:latin typeface="Arial Narrow" pitchFamily="34" charset="0"/>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Comunicación – </a:t>
            </a:r>
            <a:r>
              <a:rPr lang="es-PE" altLang="en-US" dirty="0" smtClean="0">
                <a:solidFill>
                  <a:schemeClr val="tx1">
                    <a:lumMod val="65000"/>
                    <a:lumOff val="35000"/>
                  </a:schemeClr>
                </a:solidFill>
                <a:latin typeface="Arial Narrow" pitchFamily="34" charset="0"/>
                <a:cs typeface="Arial"/>
              </a:rPr>
              <a:t>8vo Concepto – Comunicación clara, frecuente, de ida y vuelta.</a:t>
            </a:r>
          </a:p>
          <a:p>
            <a:endParaRPr lang="es-PE" altLang="en-US" sz="2100" dirty="0" smtClean="0">
              <a:solidFill>
                <a:schemeClr val="tx1">
                  <a:lumMod val="65000"/>
                  <a:lumOff val="35000"/>
                </a:schemeClr>
              </a:solidFill>
              <a:latin typeface="Arial"/>
              <a:cs typeface="Arial"/>
            </a:endParaRP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smtClean="0">
                <a:solidFill>
                  <a:srgbClr val="14A1BC"/>
                </a:solidFill>
                <a:latin typeface="Arial"/>
                <a:cs typeface="Arial"/>
              </a:rPr>
              <a:t>RRPP y los </a:t>
            </a:r>
            <a:r>
              <a:rPr lang="en-US" sz="3000" b="1" dirty="0" err="1" smtClean="0">
                <a:solidFill>
                  <a:srgbClr val="14A1BC"/>
                </a:solidFill>
                <a:latin typeface="Arial"/>
                <a:cs typeface="Arial"/>
              </a:rPr>
              <a:t>Principios</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Espirituales</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413511" y="1804720"/>
            <a:ext cx="8283922" cy="3600986"/>
          </a:xfrm>
          <a:prstGeom prst="rect">
            <a:avLst/>
          </a:prstGeom>
        </p:spPr>
        <p:txBody>
          <a:bodyPr wrap="square">
            <a:spAutoFit/>
          </a:bodyPr>
          <a:lstStyle/>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Todas nuestras tradiciones son importantes al momento de realizar servicio.</a:t>
            </a:r>
          </a:p>
          <a:p>
            <a:pPr marL="180975" indent="-180975">
              <a:buFont typeface="Arial" pitchFamily="34" charset="0"/>
              <a:buChar char="•"/>
            </a:pPr>
            <a:endParaRPr lang="es-PE" altLang="en-US" sz="21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Para Relaciones Públicas son FUNDAMENTALES las siguientes:</a:t>
            </a:r>
          </a:p>
          <a:p>
            <a:pPr marL="180975" indent="-180975">
              <a:buFont typeface="Arial" pitchFamily="34" charset="0"/>
              <a:buChar char="•"/>
            </a:pPr>
            <a:endParaRPr lang="es-PE" altLang="en-US" dirty="0" smtClean="0">
              <a:solidFill>
                <a:schemeClr val="tx1">
                  <a:lumMod val="65000"/>
                  <a:lumOff val="35000"/>
                </a:schemeClr>
              </a:solidFill>
              <a:latin typeface="Arial Narrow" pitchFamily="34" charset="0"/>
              <a:cs typeface="Arial"/>
            </a:endParaRPr>
          </a:p>
          <a:p>
            <a:pPr marL="1095375" lvl="2" indent="-180975">
              <a:buFont typeface="Arial" pitchFamily="34" charset="0"/>
              <a:buChar char="•"/>
            </a:pPr>
            <a:r>
              <a:rPr lang="es-PE" altLang="en-US" sz="2100" dirty="0" smtClean="0">
                <a:solidFill>
                  <a:schemeClr val="tx1">
                    <a:lumMod val="65000"/>
                    <a:lumOff val="35000"/>
                  </a:schemeClr>
                </a:solidFill>
                <a:latin typeface="Arial"/>
                <a:cs typeface="Arial"/>
              </a:rPr>
              <a:t>1ra Tradición </a:t>
            </a:r>
          </a:p>
          <a:p>
            <a:pPr marL="1095375" lvl="2" indent="-180975">
              <a:buFont typeface="Arial" pitchFamily="34" charset="0"/>
              <a:buChar char="•"/>
            </a:pPr>
            <a:r>
              <a:rPr lang="es-PE" altLang="en-US" sz="2100" dirty="0" smtClean="0">
                <a:solidFill>
                  <a:schemeClr val="tx1">
                    <a:lumMod val="65000"/>
                    <a:lumOff val="35000"/>
                  </a:schemeClr>
                </a:solidFill>
                <a:latin typeface="Arial"/>
                <a:cs typeface="Arial"/>
              </a:rPr>
              <a:t>6ta Tradición</a:t>
            </a:r>
          </a:p>
          <a:p>
            <a:pPr marL="1095375" lvl="2" indent="-180975">
              <a:buFont typeface="Arial" pitchFamily="34" charset="0"/>
              <a:buChar char="•"/>
            </a:pPr>
            <a:r>
              <a:rPr lang="es-PE" altLang="en-US" sz="2100" dirty="0" smtClean="0">
                <a:solidFill>
                  <a:schemeClr val="tx1">
                    <a:lumMod val="65000"/>
                    <a:lumOff val="35000"/>
                  </a:schemeClr>
                </a:solidFill>
                <a:latin typeface="Arial"/>
                <a:cs typeface="Arial"/>
              </a:rPr>
              <a:t>7ma Tradición</a:t>
            </a:r>
          </a:p>
          <a:p>
            <a:pPr marL="1095375" lvl="2" indent="-180975">
              <a:buFont typeface="Arial" pitchFamily="34" charset="0"/>
              <a:buChar char="•"/>
            </a:pPr>
            <a:r>
              <a:rPr lang="es-PE" altLang="en-US" sz="2100" dirty="0" smtClean="0">
                <a:solidFill>
                  <a:schemeClr val="tx1">
                    <a:lumMod val="65000"/>
                    <a:lumOff val="35000"/>
                  </a:schemeClr>
                </a:solidFill>
                <a:latin typeface="Arial"/>
                <a:cs typeface="Arial"/>
              </a:rPr>
              <a:t>10ma Tradición</a:t>
            </a:r>
          </a:p>
          <a:p>
            <a:pPr marL="1095375" lvl="2" indent="-180975">
              <a:buFont typeface="Arial" pitchFamily="34" charset="0"/>
              <a:buChar char="•"/>
            </a:pPr>
            <a:r>
              <a:rPr lang="es-PE" altLang="en-US" sz="2100" dirty="0" smtClean="0">
                <a:solidFill>
                  <a:schemeClr val="tx1">
                    <a:lumMod val="65000"/>
                    <a:lumOff val="35000"/>
                  </a:schemeClr>
                </a:solidFill>
                <a:latin typeface="Arial"/>
                <a:cs typeface="Arial"/>
              </a:rPr>
              <a:t>11ma Tradición </a:t>
            </a:r>
          </a:p>
          <a:p>
            <a:pPr marL="1095375" lvl="2" indent="-180975">
              <a:buFont typeface="Arial" pitchFamily="34" charset="0"/>
              <a:buChar char="•"/>
            </a:pPr>
            <a:r>
              <a:rPr lang="es-PE" altLang="en-US" sz="2100" dirty="0" smtClean="0">
                <a:solidFill>
                  <a:schemeClr val="tx1">
                    <a:lumMod val="65000"/>
                    <a:lumOff val="35000"/>
                  </a:schemeClr>
                </a:solidFill>
                <a:latin typeface="Arial"/>
                <a:cs typeface="Arial"/>
              </a:rPr>
              <a:t>12ma Tradición</a:t>
            </a: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Tradiciones</a:t>
            </a:r>
            <a:r>
              <a:rPr lang="en-US" sz="3000" b="1" dirty="0" smtClean="0">
                <a:solidFill>
                  <a:srgbClr val="14A1BC"/>
                </a:solidFill>
                <a:latin typeface="Arial"/>
                <a:cs typeface="Arial"/>
              </a:rPr>
              <a:t> y </a:t>
            </a:r>
            <a:r>
              <a:rPr lang="en-US" sz="3000" b="1" dirty="0" err="1" smtClean="0">
                <a:solidFill>
                  <a:srgbClr val="14A1BC"/>
                </a:solidFill>
                <a:latin typeface="Arial"/>
                <a:cs typeface="Arial"/>
              </a:rPr>
              <a:t>las</a:t>
            </a:r>
            <a:r>
              <a:rPr lang="en-US" sz="3000" b="1" dirty="0" smtClean="0">
                <a:solidFill>
                  <a:srgbClr val="14A1BC"/>
                </a:solidFill>
                <a:latin typeface="Arial"/>
                <a:cs typeface="Arial"/>
              </a:rPr>
              <a:t> RRPP</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logo_servicio_10gris.png"/>
          <p:cNvPicPr>
            <a:picLocks noChangeAspect="1"/>
          </p:cNvPicPr>
          <p:nvPr/>
        </p:nvPicPr>
        <p:blipFill>
          <a:blip r:embed="rId2"/>
          <a:stretch>
            <a:fillRect/>
          </a:stretch>
        </p:blipFill>
        <p:spPr>
          <a:xfrm>
            <a:off x="1802886" y="638550"/>
            <a:ext cx="5538227" cy="5580899"/>
          </a:xfrm>
          <a:prstGeom prst="rect">
            <a:avLst/>
          </a:prstGeom>
        </p:spPr>
      </p:pic>
      <p:pic>
        <p:nvPicPr>
          <p:cNvPr id="3" name="Imagen 2"/>
          <p:cNvPicPr>
            <a:picLocks noChangeAspect="1"/>
          </p:cNvPicPr>
          <p:nvPr/>
        </p:nvPicPr>
        <p:blipFill>
          <a:blip r:embed="rId3"/>
          <a:stretch>
            <a:fillRect/>
          </a:stretch>
        </p:blipFill>
        <p:spPr>
          <a:xfrm>
            <a:off x="190219" y="6393436"/>
            <a:ext cx="4644498" cy="355707"/>
          </a:xfrm>
          <a:prstGeom prst="rect">
            <a:avLst/>
          </a:prstGeom>
        </p:spPr>
      </p:pic>
      <p:sp>
        <p:nvSpPr>
          <p:cNvPr id="7" name="Rectángulo 6"/>
          <p:cNvSpPr/>
          <p:nvPr/>
        </p:nvSpPr>
        <p:spPr>
          <a:xfrm>
            <a:off x="413511" y="1804721"/>
            <a:ext cx="8283922" cy="4247317"/>
          </a:xfrm>
          <a:prstGeom prst="rect">
            <a:avLst/>
          </a:prstGeom>
        </p:spPr>
        <p:txBody>
          <a:bodyPr wrap="square">
            <a:spAutoFit/>
          </a:bodyPr>
          <a:lstStyle/>
          <a:p>
            <a:pPr algn="ctr"/>
            <a:r>
              <a:rPr lang="es-AR" altLang="en-US" sz="2100" b="1" i="1" dirty="0" smtClean="0">
                <a:solidFill>
                  <a:schemeClr val="tx1">
                    <a:lumMod val="65000"/>
                    <a:lumOff val="35000"/>
                  </a:schemeClr>
                </a:solidFill>
                <a:latin typeface="Arial"/>
                <a:cs typeface="Arial"/>
              </a:rPr>
              <a:t>“Nuestro bienestar común debe tener prioridad; la recuperación personal depende de la unidad de NA.”</a:t>
            </a:r>
          </a:p>
          <a:p>
            <a:pPr algn="ctr"/>
            <a:endParaRPr lang="es-PE" altLang="en-US" sz="2100" b="1" i="1"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Juntos damos vida al mensaje de recuperación de NA.</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NA crece porque los miembros trabajan juntos.</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Trabajar juntos en RRPP es practicar la unidad.</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Preguntarnos: ¿Somos atractivos al público?</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Enfocar nuestros esfuerzos en RRPP en unidad.</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Poner necesidades y deseos personales a un lado.</a:t>
            </a:r>
          </a:p>
          <a:p>
            <a:pPr marL="180975" indent="-180975">
              <a:buFont typeface="Arial" pitchFamily="34" charset="0"/>
              <a:buChar char="•"/>
            </a:pPr>
            <a:endParaRPr lang="es-PE" altLang="en-US" sz="1000" dirty="0" smtClean="0">
              <a:solidFill>
                <a:schemeClr val="tx1">
                  <a:lumMod val="65000"/>
                  <a:lumOff val="35000"/>
                </a:schemeClr>
              </a:solidFill>
              <a:latin typeface="Arial"/>
              <a:cs typeface="Arial"/>
            </a:endParaRPr>
          </a:p>
          <a:p>
            <a:pPr marL="180975" indent="-180975">
              <a:buFont typeface="Arial" pitchFamily="34" charset="0"/>
              <a:buChar char="•"/>
            </a:pPr>
            <a:r>
              <a:rPr lang="es-PE" altLang="en-US" sz="2100" dirty="0" smtClean="0">
                <a:solidFill>
                  <a:schemeClr val="tx1">
                    <a:lumMod val="65000"/>
                    <a:lumOff val="35000"/>
                  </a:schemeClr>
                </a:solidFill>
                <a:latin typeface="Arial"/>
                <a:cs typeface="Arial"/>
              </a:rPr>
              <a:t>Buscar siempre el bienestar común de NA.</a:t>
            </a:r>
          </a:p>
        </p:txBody>
      </p:sp>
      <p:sp>
        <p:nvSpPr>
          <p:cNvPr id="10" name="Rectángulo 9"/>
          <p:cNvSpPr/>
          <p:nvPr/>
        </p:nvSpPr>
        <p:spPr>
          <a:xfrm>
            <a:off x="510992" y="1010335"/>
            <a:ext cx="8633008" cy="553998"/>
          </a:xfrm>
          <a:prstGeom prst="rect">
            <a:avLst/>
          </a:prstGeom>
        </p:spPr>
        <p:txBody>
          <a:bodyPr wrap="square">
            <a:spAutoFit/>
          </a:bodyPr>
          <a:lstStyle/>
          <a:p>
            <a:r>
              <a:rPr lang="en-US" sz="3000" b="1" dirty="0" err="1" smtClean="0">
                <a:solidFill>
                  <a:srgbClr val="14A1BC"/>
                </a:solidFill>
                <a:latin typeface="Arial"/>
                <a:cs typeface="Arial"/>
              </a:rPr>
              <a:t>Priemera</a:t>
            </a:r>
            <a:r>
              <a:rPr lang="en-US" sz="3000" b="1" dirty="0" smtClean="0">
                <a:solidFill>
                  <a:srgbClr val="14A1BC"/>
                </a:solidFill>
                <a:latin typeface="Arial"/>
                <a:cs typeface="Arial"/>
              </a:rPr>
              <a:t> </a:t>
            </a:r>
            <a:r>
              <a:rPr lang="en-US" sz="3000" b="1" dirty="0" err="1" smtClean="0">
                <a:solidFill>
                  <a:srgbClr val="14A1BC"/>
                </a:solidFill>
                <a:latin typeface="Arial"/>
                <a:cs typeface="Arial"/>
              </a:rPr>
              <a:t>tradición</a:t>
            </a:r>
            <a:endParaRPr lang="en-US" sz="3000" b="1" dirty="0">
              <a:solidFill>
                <a:srgbClr val="14A1BC"/>
              </a:solidFill>
              <a:latin typeface="Arial"/>
              <a:cs typeface="Arial"/>
            </a:endParaRPr>
          </a:p>
        </p:txBody>
      </p:sp>
      <p:sp>
        <p:nvSpPr>
          <p:cNvPr id="8" name="Rectángulo 7"/>
          <p:cNvSpPr/>
          <p:nvPr/>
        </p:nvSpPr>
        <p:spPr>
          <a:xfrm>
            <a:off x="1145992" y="298483"/>
            <a:ext cx="7783920" cy="338554"/>
          </a:xfrm>
          <a:prstGeom prst="rect">
            <a:avLst/>
          </a:prstGeom>
        </p:spPr>
        <p:txBody>
          <a:bodyPr wrap="square">
            <a:spAutoFit/>
          </a:bodyPr>
          <a:lstStyle/>
          <a:p>
            <a:pPr algn="r"/>
            <a:r>
              <a:rPr lang="en-US" sz="1600" i="1" dirty="0" err="1" smtClean="0">
                <a:solidFill>
                  <a:schemeClr val="tx1">
                    <a:lumMod val="65000"/>
                    <a:lumOff val="35000"/>
                  </a:schemeClr>
                </a:solidFill>
                <a:latin typeface="Arial"/>
                <a:cs typeface="Arial"/>
              </a:rPr>
              <a:t>Narcóticos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Anónimos</a:t>
            </a:r>
            <a:r>
              <a:rPr lang="en-US" sz="1600" i="1" dirty="0" smtClean="0">
                <a:solidFill>
                  <a:schemeClr val="tx1">
                    <a:lumMod val="65000"/>
                    <a:lumOff val="35000"/>
                  </a:schemeClr>
                </a:solidFill>
                <a:latin typeface="Arial"/>
                <a:cs typeface="Arial"/>
              </a:rPr>
              <a:t> – </a:t>
            </a:r>
            <a:r>
              <a:rPr lang="en-US" sz="1600" i="1" dirty="0" err="1" smtClean="0">
                <a:solidFill>
                  <a:schemeClr val="tx1">
                    <a:lumMod val="65000"/>
                    <a:lumOff val="35000"/>
                  </a:schemeClr>
                </a:solidFill>
                <a:latin typeface="Arial"/>
                <a:cs typeface="Arial"/>
              </a:rPr>
              <a:t>Relaciones</a:t>
            </a:r>
            <a:r>
              <a:rPr lang="en-US" sz="1600" i="1" dirty="0" smtClean="0">
                <a:solidFill>
                  <a:schemeClr val="tx1">
                    <a:lumMod val="65000"/>
                    <a:lumOff val="35000"/>
                  </a:schemeClr>
                </a:solidFill>
                <a:latin typeface="Arial"/>
                <a:cs typeface="Arial"/>
              </a:rPr>
              <a:t> </a:t>
            </a:r>
            <a:r>
              <a:rPr lang="en-US" sz="1600" i="1" dirty="0" err="1" smtClean="0">
                <a:solidFill>
                  <a:schemeClr val="tx1">
                    <a:lumMod val="65000"/>
                    <a:lumOff val="35000"/>
                  </a:schemeClr>
                </a:solidFill>
                <a:latin typeface="Arial"/>
                <a:cs typeface="Arial"/>
              </a:rPr>
              <a:t>Públicas</a:t>
            </a:r>
            <a:endParaRPr lang="en-US" sz="1600" i="1" dirty="0">
              <a:solidFill>
                <a:schemeClr val="tx1">
                  <a:lumMod val="65000"/>
                  <a:lumOff val="35000"/>
                </a:schemeClr>
              </a:solidFill>
              <a:latin typeface="Arial"/>
              <a:cs typeface="Arial"/>
            </a:endParaRPr>
          </a:p>
        </p:txBody>
      </p:sp>
      <p:pic>
        <p:nvPicPr>
          <p:cNvPr id="12" name="Imagen 1"/>
          <p:cNvPicPr>
            <a:picLocks noChangeAspect="1"/>
          </p:cNvPicPr>
          <p:nvPr/>
        </p:nvPicPr>
        <p:blipFill>
          <a:blip r:embed="rId4"/>
          <a:stretch>
            <a:fillRect/>
          </a:stretch>
        </p:blipFill>
        <p:spPr>
          <a:xfrm>
            <a:off x="6829428" y="6260962"/>
            <a:ext cx="2085978" cy="439647"/>
          </a:xfrm>
          <a:prstGeom prst="rect">
            <a:avLst/>
          </a:prstGeom>
        </p:spPr>
      </p:pic>
    </p:spTree>
    <p:extLst>
      <p:ext uri="{BB962C8B-B14F-4D97-AF65-F5344CB8AC3E}">
        <p14:creationId xmlns:p14="http://schemas.microsoft.com/office/powerpoint/2010/main" xmlns="" val="2821102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2404</TotalTime>
  <Words>1251</Words>
  <Application>Microsoft Office PowerPoint</Application>
  <PresentationFormat>Presentación en pantalla (4:3)</PresentationFormat>
  <Paragraphs>192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dc:creator>
  <cp:lastModifiedBy>Javier</cp:lastModifiedBy>
  <cp:revision>130</cp:revision>
  <dcterms:created xsi:type="dcterms:W3CDTF">2015-12-22T01:46:55Z</dcterms:created>
  <dcterms:modified xsi:type="dcterms:W3CDTF">2016-04-27T13:12:44Z</dcterms:modified>
</cp:coreProperties>
</file>