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7" r:id="rId3"/>
    <p:sldId id="270" r:id="rId4"/>
    <p:sldId id="309" r:id="rId5"/>
    <p:sldId id="308" r:id="rId6"/>
    <p:sldId id="310" r:id="rId7"/>
    <p:sldId id="290" r:id="rId8"/>
    <p:sldId id="291" r:id="rId9"/>
    <p:sldId id="292" r:id="rId10"/>
    <p:sldId id="295" r:id="rId11"/>
    <p:sldId id="305" r:id="rId12"/>
    <p:sldId id="306" r:id="rId13"/>
    <p:sldId id="296" r:id="rId14"/>
    <p:sldId id="307" r:id="rId15"/>
    <p:sldId id="311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14A1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95" autoAdjust="0"/>
    <p:restoredTop sz="93777" autoAdjust="0"/>
  </p:normalViewPr>
  <p:slideViewPr>
    <p:cSldViewPr snapToGrid="0" snapToObjects="1">
      <p:cViewPr>
        <p:scale>
          <a:sx n="20" d="100"/>
          <a:sy n="20" d="100"/>
        </p:scale>
        <p:origin x="-2478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36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8308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290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631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323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483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23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304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348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144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5963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0952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emf"/><Relationship Id="rId7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2.emf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4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_FZLA_full_CORREGID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341" y="1027954"/>
            <a:ext cx="5464187" cy="49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7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4818" y="2013109"/>
            <a:ext cx="82538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Font typeface="Arial" pitchFamily="34" charset="0"/>
              <a:buChar char="•"/>
            </a:pPr>
            <a:r>
              <a:rPr lang="es-PE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Organización de Seminarios ON-Line de Recuperación y Servicio.</a:t>
            </a:r>
          </a:p>
          <a:p>
            <a:pPr marL="360363" indent="-360363" algn="just">
              <a:buFont typeface="Arial" pitchFamily="34" charset="0"/>
              <a:buChar char="•"/>
            </a:pPr>
            <a:endParaRPr lang="es-AR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0363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Oradores de todas las regiones.</a:t>
            </a:r>
          </a:p>
          <a:p>
            <a:pPr marL="360363" indent="-360363" algn="just">
              <a:buFont typeface="Arial" pitchFamily="34" charset="0"/>
              <a:buChar char="•"/>
            </a:pPr>
            <a:endParaRPr lang="es-PE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0363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Participación de compañeros de todos los puntos de </a:t>
            </a:r>
            <a:r>
              <a:rPr lang="es-AR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latinoamerica</a:t>
            </a: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360363" indent="-360363" algn="just">
              <a:buFont typeface="Arial" pitchFamily="34" charset="0"/>
              <a:buChar char="•"/>
            </a:pPr>
            <a:endParaRPr lang="es-AR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0363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Utilización de herramienta específica para realización de </a:t>
            </a:r>
            <a:r>
              <a:rPr lang="es-AR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Webinarios</a:t>
            </a: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360363" indent="-360363" algn="just">
              <a:buFont typeface="Arial" pitchFamily="34" charset="0"/>
              <a:buChar char="•"/>
            </a:pPr>
            <a:endParaRPr lang="es-AR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0363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Herramienta disponible para la región que lo solicite.</a:t>
            </a:r>
            <a:endParaRPr lang="es-PE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0992" y="1299807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Webinar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4818" y="2013109"/>
            <a:ext cx="825385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Font typeface="Arial" pitchFamily="34" charset="0"/>
              <a:buChar char="•"/>
            </a:pPr>
            <a:r>
              <a:rPr lang="es-PE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Realización de talleres presenciales y virtuales en convenciones o para CSR.</a:t>
            </a:r>
          </a:p>
          <a:p>
            <a:pPr marL="360363" indent="-360363" algn="just">
              <a:buFont typeface="Arial" pitchFamily="34" charset="0"/>
              <a:buChar char="•"/>
            </a:pPr>
            <a:endParaRPr lang="es-AR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0363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Talleres sobre </a:t>
            </a:r>
          </a:p>
          <a:p>
            <a:pPr marL="817563" lvl="1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 Anónimos</a:t>
            </a:r>
          </a:p>
          <a:p>
            <a:pPr marL="817563" lvl="1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  Públicas</a:t>
            </a:r>
          </a:p>
          <a:p>
            <a:pPr marL="817563" lvl="1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Tradiciones de NA</a:t>
            </a:r>
          </a:p>
          <a:p>
            <a:pPr marL="817563" lvl="1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Conceptos de Servicio</a:t>
            </a:r>
          </a:p>
          <a:p>
            <a:pPr marL="817563" lvl="1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Grupos de Trabajo</a:t>
            </a:r>
          </a:p>
          <a:p>
            <a:pPr marL="360363" indent="-360363" algn="just"/>
            <a:endParaRPr lang="es-AR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0363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Realización de presentaciones de acuerdo a la necesidad.</a:t>
            </a:r>
            <a:endParaRPr lang="es-PE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0992" y="1299807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Talleres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1" name="10 Imagen" descr="talleres_presentaci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140" y="2815389"/>
            <a:ext cx="2882575" cy="24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4818" y="2085298"/>
            <a:ext cx="82538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Font typeface="Arial" pitchFamily="34" charset="0"/>
              <a:buChar char="•"/>
            </a:pPr>
            <a:r>
              <a:rPr lang="es-PE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Realización  de videos y audios.</a:t>
            </a:r>
          </a:p>
          <a:p>
            <a:pPr marL="360363" indent="-360363" algn="just">
              <a:buFont typeface="Arial" pitchFamily="34" charset="0"/>
              <a:buChar char="•"/>
            </a:pPr>
            <a:endParaRPr lang="es-AR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0363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Asesoramiento para realizar anuncios de NA.</a:t>
            </a:r>
          </a:p>
          <a:p>
            <a:pPr marL="360363" indent="-360363" algn="just">
              <a:buFont typeface="Arial" pitchFamily="34" charset="0"/>
              <a:buChar char="•"/>
            </a:pPr>
            <a:endParaRPr lang="es-AR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0363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Personalizados para cada región.</a:t>
            </a:r>
            <a:endParaRPr lang="es-PE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0992" y="1299807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Material Audiovisual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1" name="10 Imagen" descr="video1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54" y="4014780"/>
            <a:ext cx="2723846" cy="1596915"/>
          </a:xfrm>
          <a:prstGeom prst="rect">
            <a:avLst/>
          </a:prstGeom>
        </p:spPr>
      </p:pic>
      <p:pic>
        <p:nvPicPr>
          <p:cNvPr id="14" name="13 Imagen" descr="video1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275" y="3655415"/>
            <a:ext cx="2316723" cy="1295142"/>
          </a:xfrm>
          <a:prstGeom prst="rect">
            <a:avLst/>
          </a:prstGeom>
        </p:spPr>
      </p:pic>
      <p:pic>
        <p:nvPicPr>
          <p:cNvPr id="13" name="12 Imagen" descr="video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3043" y="4829947"/>
            <a:ext cx="2622232" cy="1575392"/>
          </a:xfrm>
          <a:prstGeom prst="rect">
            <a:avLst/>
          </a:prstGeom>
        </p:spPr>
      </p:pic>
      <p:pic>
        <p:nvPicPr>
          <p:cNvPr id="15" name="14 Imagen" descr="video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7054" y="4600386"/>
            <a:ext cx="1792998" cy="13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4818" y="2417168"/>
            <a:ext cx="82538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buFont typeface="Arial" pitchFamily="34" charset="0"/>
              <a:buChar char="•"/>
            </a:pPr>
            <a:r>
              <a:rPr lang="es-PE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Ayudamos en la planificación y puesta en marcha de los proyectos de RRPP regionales.</a:t>
            </a:r>
          </a:p>
          <a:p>
            <a:pPr marL="360363" indent="-360363" algn="just">
              <a:buFont typeface="Arial" pitchFamily="34" charset="0"/>
              <a:buChar char="•"/>
            </a:pPr>
            <a:endParaRPr lang="es-AR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0363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Realizamos cartas de presentación, invitaciones, etc.</a:t>
            </a:r>
          </a:p>
          <a:p>
            <a:pPr marL="360363" indent="-360363" algn="just">
              <a:buFont typeface="Arial" pitchFamily="34" charset="0"/>
              <a:buChar char="•"/>
            </a:pPr>
            <a:endParaRPr lang="es-AR" alt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0363" indent="-360363" algn="just">
              <a:buFont typeface="Arial" pitchFamily="34" charset="0"/>
              <a:buChar char="•"/>
            </a:pPr>
            <a:r>
              <a:rPr lang="es-A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Brindamos el apoyo a los eventos regionales.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395343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Apoyo </a:t>
            </a:r>
            <a:r>
              <a:rPr lang="es-PE" altLang="en-US" sz="3000" b="1" smtClean="0">
                <a:solidFill>
                  <a:srgbClr val="14A1BC"/>
                </a:solidFill>
                <a:latin typeface="Arial"/>
                <a:cs typeface="Arial"/>
              </a:rPr>
              <a:t>a comités </a:t>
            </a:r>
            <a:r>
              <a:rPr lang="es-PE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RRPP regionales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1" name="10 Imagen" descr="rrp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842" y="4867751"/>
            <a:ext cx="1656453" cy="13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66156" y="3302553"/>
            <a:ext cx="3675679" cy="96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lnSpc>
                <a:spcPct val="140000"/>
              </a:lnSpc>
            </a:pPr>
            <a:r>
              <a:rPr lang="es-PE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Animar a los miembros a tener conciencia de las importancia de las RRPP, los Conceptos y Tradiciones.</a:t>
            </a:r>
            <a:endParaRPr lang="es-A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sp>
        <p:nvSpPr>
          <p:cNvPr id="11" name="Rectángulo 6"/>
          <p:cNvSpPr/>
          <p:nvPr/>
        </p:nvSpPr>
        <p:spPr>
          <a:xfrm>
            <a:off x="5758454" y="4355431"/>
            <a:ext cx="291632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lnSpc>
                <a:spcPct val="140000"/>
              </a:lnSpc>
            </a:pPr>
            <a:r>
              <a:rPr lang="es-PE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Comunicar al público que NA es un programa de recuperación efectivo, </a:t>
            </a:r>
            <a:r>
              <a:rPr lang="es-PE" alt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conﬁable</a:t>
            </a:r>
            <a:r>
              <a:rPr lang="es-PE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y sensible.</a:t>
            </a:r>
            <a:endParaRPr lang="es-A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8234" y="2839452"/>
            <a:ext cx="2649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/>
              </a:rPr>
              <a:t>HACIA ADENTRO DE NA</a:t>
            </a:r>
            <a:endParaRPr lang="es-PE" sz="2000" b="1" dirty="0">
              <a:latin typeface="Arial Narrow" pitchFamily="34" charset="0"/>
            </a:endParaRPr>
          </a:p>
        </p:txBody>
      </p:sp>
      <p:sp>
        <p:nvSpPr>
          <p:cNvPr id="13" name="Rectángulo 9"/>
          <p:cNvSpPr/>
          <p:nvPr/>
        </p:nvSpPr>
        <p:spPr>
          <a:xfrm>
            <a:off x="510992" y="1226902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Objetivos del GT RRPP - FZLA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pic>
        <p:nvPicPr>
          <p:cNvPr id="15" name="14 Imagen" descr="meta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737" y="1997467"/>
            <a:ext cx="3351346" cy="4516283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5999083" y="3865079"/>
            <a:ext cx="2478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/>
              </a:rPr>
              <a:t>HACIA AFUERA DE NA</a:t>
            </a:r>
            <a:endParaRPr lang="es-PE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70651" y="2562433"/>
            <a:ext cx="7783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000" b="1" dirty="0" smtClean="0">
                <a:solidFill>
                  <a:srgbClr val="14A1BC"/>
                </a:solidFill>
                <a:latin typeface="Arial"/>
                <a:cs typeface="Arial"/>
              </a:rPr>
              <a:t>Gracias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9" y="6393436"/>
            <a:ext cx="4644498" cy="355707"/>
          </a:xfrm>
          <a:prstGeom prst="rect">
            <a:avLst/>
          </a:prstGeom>
        </p:spPr>
      </p:pic>
      <p:pic>
        <p:nvPicPr>
          <p:cNvPr id="10" name="9 Imagen" descr="nalogo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58" y="5707185"/>
            <a:ext cx="878945" cy="878945"/>
          </a:xfrm>
          <a:prstGeom prst="rect">
            <a:avLst/>
          </a:prstGeom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441" y="928681"/>
            <a:ext cx="3162130" cy="666459"/>
          </a:xfrm>
          <a:prstGeom prst="rect">
            <a:avLst/>
          </a:prstGeom>
        </p:spPr>
      </p:pic>
      <p:pic>
        <p:nvPicPr>
          <p:cNvPr id="12" name="11 Imagen" descr="logo_gtrrp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51" y="928684"/>
            <a:ext cx="2450454" cy="79412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689524" y="4008463"/>
            <a:ext cx="5866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595959"/>
                </a:solidFill>
                <a:latin typeface="Arial"/>
                <a:cs typeface="Arial"/>
              </a:rPr>
              <a:t>www.forozonalatino.org – rrpp@forozonalatino.org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749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70651" y="1048970"/>
            <a:ext cx="7783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 smtClean="0">
                <a:solidFill>
                  <a:srgbClr val="14A1BC"/>
                </a:solidFill>
                <a:latin typeface="Arial"/>
                <a:cs typeface="Arial"/>
              </a:rPr>
              <a:t>GT </a:t>
            </a:r>
            <a:r>
              <a:rPr lang="en-US" altLang="en-US" sz="5000" b="1" dirty="0" err="1" smtClean="0">
                <a:solidFill>
                  <a:srgbClr val="14A1BC"/>
                </a:solidFill>
                <a:latin typeface="Arial"/>
                <a:cs typeface="Arial"/>
              </a:rPr>
              <a:t>Relaciones</a:t>
            </a:r>
            <a:r>
              <a:rPr lang="en-US" altLang="en-US" sz="5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altLang="en-US" sz="5000" b="1" dirty="0" err="1" smtClean="0">
                <a:solidFill>
                  <a:srgbClr val="14A1BC"/>
                </a:solidFill>
                <a:latin typeface="Arial"/>
                <a:cs typeface="Arial"/>
              </a:rPr>
              <a:t>Públicas</a:t>
            </a:r>
            <a:r>
              <a:rPr lang="en-US" altLang="en-US" sz="5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pic>
        <p:nvPicPr>
          <p:cNvPr id="10" name="9 Imagen" descr="nalogo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56" y="5707183"/>
            <a:ext cx="878945" cy="878945"/>
          </a:xfrm>
          <a:prstGeom prst="rect">
            <a:avLst/>
          </a:prstGeom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92" y="2870898"/>
            <a:ext cx="6207238" cy="1308252"/>
          </a:xfrm>
          <a:prstGeom prst="rect">
            <a:avLst/>
          </a:prstGeom>
        </p:spPr>
      </p:pic>
      <p:pic>
        <p:nvPicPr>
          <p:cNvPr id="12" name="11 Imagen" descr="logo_gtrrp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373" y="4853813"/>
            <a:ext cx="2633254" cy="8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0992" y="2697892"/>
            <a:ext cx="808011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alt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Los foros zonales son sesiones de intercambio de experiencias de servicio y/o sesiones de trabajo que proporcionan los medios para que las comunidades de NA puedan comunicarse, cooperar y ayudarse mutuamente a crecer.</a:t>
            </a:r>
            <a:endParaRPr lang="es-PE" altLang="en-US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Qué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es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un </a:t>
            </a:r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Foro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Zonal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31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0992" y="1645225"/>
            <a:ext cx="810361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Arial" pitchFamily="34" charset="0"/>
              <a:buChar char="•"/>
            </a:pPr>
            <a:r>
              <a:rPr lang="es-PE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26 Regiones - 21 países.</a:t>
            </a:r>
          </a:p>
          <a:p>
            <a:pPr marL="180975" indent="-180975" algn="just">
              <a:buFont typeface="Arial" pitchFamily="34" charset="0"/>
              <a:buChar char="•"/>
            </a:pPr>
            <a:endParaRPr lang="es-PE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es-PE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Más de 7200 reuniones semanales.</a:t>
            </a:r>
          </a:p>
          <a:p>
            <a:pPr marL="180975" indent="-180975" algn="just"/>
            <a:endParaRPr lang="es-PE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es-PE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 Comité Ejecutivo - 8 Grupos de Trabajo</a:t>
            </a:r>
          </a:p>
          <a:p>
            <a:pPr marL="180975" indent="-180975" algn="just"/>
            <a:endParaRPr lang="es-PE" alt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/>
            </a:endParaRPr>
          </a:p>
          <a:p>
            <a:pPr marL="180975" indent="-180975" algn="just"/>
            <a:r>
              <a:rPr lang="es-PE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/>
              </a:rPr>
              <a:t>Panel de Recursos Humanos – </a:t>
            </a:r>
            <a:r>
              <a:rPr lang="es-PE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/>
              </a:rPr>
              <a:t>Infolatinas</a:t>
            </a:r>
            <a:r>
              <a:rPr lang="es-PE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/>
              </a:rPr>
              <a:t> – Relaciones Públicas  </a:t>
            </a:r>
          </a:p>
          <a:p>
            <a:pPr marL="180975" indent="-180975" algn="just"/>
            <a:r>
              <a:rPr lang="es-PE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/>
              </a:rPr>
              <a:t>Crecimiento y desarrollo – Procedimientos – CLANA – Traducciones – Internet</a:t>
            </a:r>
          </a:p>
          <a:p>
            <a:pPr marL="180975" indent="-180975" algn="just"/>
            <a:endParaRPr lang="es-PE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/>
            </a:endParaRPr>
          </a:p>
          <a:p>
            <a:pPr marL="180975" indent="-180975" algn="just">
              <a:buFont typeface="Arial" pitchFamily="34" charset="0"/>
              <a:buChar char="•"/>
            </a:pPr>
            <a:r>
              <a:rPr lang="es-PE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Español el Idioma o lenguaje oficial del FZLA </a:t>
            </a:r>
          </a:p>
          <a:p>
            <a:pPr marL="180975" indent="-180975" algn="just">
              <a:buFont typeface="Arial" pitchFamily="34" charset="0"/>
              <a:buChar char="•"/>
            </a:pPr>
            <a:endParaRPr lang="es-PE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Foro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Zonal </a:t>
            </a:r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Latinoamericano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grpSp>
        <p:nvGrpSpPr>
          <p:cNvPr id="57" name="56 Grupo"/>
          <p:cNvGrpSpPr/>
          <p:nvPr/>
        </p:nvGrpSpPr>
        <p:grpSpPr>
          <a:xfrm>
            <a:off x="240992" y="4611354"/>
            <a:ext cx="8709823" cy="540000"/>
            <a:chOff x="240992" y="4494391"/>
            <a:chExt cx="8709823" cy="540000"/>
          </a:xfrm>
        </p:grpSpPr>
        <p:pic>
          <p:nvPicPr>
            <p:cNvPr id="33" name="32 Imagen" descr="argentin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992" y="4494391"/>
              <a:ext cx="540000" cy="540000"/>
            </a:xfrm>
            <a:prstGeom prst="rect">
              <a:avLst/>
            </a:prstGeom>
          </p:spPr>
        </p:pic>
        <p:pic>
          <p:nvPicPr>
            <p:cNvPr id="34" name="33 Imagen" descr="bolivi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7974" y="4494391"/>
              <a:ext cx="540000" cy="540000"/>
            </a:xfrm>
            <a:prstGeom prst="rect">
              <a:avLst/>
            </a:prstGeom>
          </p:spPr>
        </p:pic>
        <p:pic>
          <p:nvPicPr>
            <p:cNvPr id="35" name="34 Imagen" descr="brazil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4956" y="4494391"/>
              <a:ext cx="540000" cy="540000"/>
            </a:xfrm>
            <a:prstGeom prst="rect">
              <a:avLst/>
            </a:prstGeom>
          </p:spPr>
        </p:pic>
        <p:pic>
          <p:nvPicPr>
            <p:cNvPr id="36" name="35 Imagen" descr="chil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1938" y="4494391"/>
              <a:ext cx="540000" cy="540000"/>
            </a:xfrm>
            <a:prstGeom prst="rect">
              <a:avLst/>
            </a:prstGeom>
          </p:spPr>
        </p:pic>
        <p:pic>
          <p:nvPicPr>
            <p:cNvPr id="37" name="36 Imagen" descr="colombia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08920" y="4494391"/>
              <a:ext cx="540000" cy="540000"/>
            </a:xfrm>
            <a:prstGeom prst="rect">
              <a:avLst/>
            </a:prstGeom>
          </p:spPr>
        </p:pic>
        <p:pic>
          <p:nvPicPr>
            <p:cNvPr id="38" name="37 Imagen" descr="costa_rica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25902" y="4494391"/>
              <a:ext cx="540000" cy="540000"/>
            </a:xfrm>
            <a:prstGeom prst="rect">
              <a:avLst/>
            </a:prstGeom>
          </p:spPr>
        </p:pic>
        <p:pic>
          <p:nvPicPr>
            <p:cNvPr id="39" name="38 Imagen" descr="cuba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42884" y="4494391"/>
              <a:ext cx="540000" cy="540000"/>
            </a:xfrm>
            <a:prstGeom prst="rect">
              <a:avLst/>
            </a:prstGeom>
          </p:spPr>
        </p:pic>
        <p:pic>
          <p:nvPicPr>
            <p:cNvPr id="40" name="39 Imagen" descr="ecuador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59866" y="4494391"/>
              <a:ext cx="540000" cy="540000"/>
            </a:xfrm>
            <a:prstGeom prst="rect">
              <a:avLst/>
            </a:prstGeom>
          </p:spPr>
        </p:pic>
        <p:pic>
          <p:nvPicPr>
            <p:cNvPr id="41" name="40 Imagen" descr="el_salvador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93830" y="4494391"/>
              <a:ext cx="540000" cy="540000"/>
            </a:xfrm>
            <a:prstGeom prst="rect">
              <a:avLst/>
            </a:prstGeom>
          </p:spPr>
        </p:pic>
        <p:pic>
          <p:nvPicPr>
            <p:cNvPr id="42" name="41 Imagen" descr="guatemala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10815" y="4494391"/>
              <a:ext cx="540000" cy="540000"/>
            </a:xfrm>
            <a:prstGeom prst="rect">
              <a:avLst/>
            </a:prstGeom>
          </p:spPr>
        </p:pic>
        <p:pic>
          <p:nvPicPr>
            <p:cNvPr id="43" name="42 Imagen" descr="united_states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76848" y="4494391"/>
              <a:ext cx="540000" cy="540000"/>
            </a:xfrm>
            <a:prstGeom prst="rect">
              <a:avLst/>
            </a:prstGeom>
          </p:spPr>
        </p:pic>
      </p:grpSp>
      <p:grpSp>
        <p:nvGrpSpPr>
          <p:cNvPr id="56" name="55 Grupo"/>
          <p:cNvGrpSpPr/>
          <p:nvPr/>
        </p:nvGrpSpPr>
        <p:grpSpPr>
          <a:xfrm>
            <a:off x="605992" y="5383150"/>
            <a:ext cx="7936138" cy="540000"/>
            <a:chOff x="605992" y="5383150"/>
            <a:chExt cx="7936138" cy="540000"/>
          </a:xfrm>
        </p:grpSpPr>
        <p:pic>
          <p:nvPicPr>
            <p:cNvPr id="44" name="43 Imagen" descr="dominican_republic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071371" y="5383150"/>
              <a:ext cx="540000" cy="540000"/>
            </a:xfrm>
            <a:prstGeom prst="rect">
              <a:avLst/>
            </a:prstGeom>
          </p:spPr>
        </p:pic>
        <p:pic>
          <p:nvPicPr>
            <p:cNvPr id="45" name="44 Imagen" descr="honduras.pn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5992" y="5383150"/>
              <a:ext cx="540000" cy="540000"/>
            </a:xfrm>
            <a:prstGeom prst="rect">
              <a:avLst/>
            </a:prstGeom>
          </p:spPr>
        </p:pic>
        <p:pic>
          <p:nvPicPr>
            <p:cNvPr id="46" name="45 Imagen" descr="mexico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427785" y="5383150"/>
              <a:ext cx="540000" cy="540000"/>
            </a:xfrm>
            <a:prstGeom prst="rect">
              <a:avLst/>
            </a:prstGeom>
          </p:spPr>
        </p:pic>
        <p:pic>
          <p:nvPicPr>
            <p:cNvPr id="47" name="46 Imagen" descr="nicaragua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49578" y="5383150"/>
              <a:ext cx="540000" cy="540000"/>
            </a:xfrm>
            <a:prstGeom prst="rect">
              <a:avLst/>
            </a:prstGeom>
          </p:spPr>
        </p:pic>
        <p:pic>
          <p:nvPicPr>
            <p:cNvPr id="48" name="47 Imagen" descr="panama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714957" y="5383150"/>
              <a:ext cx="540000" cy="540000"/>
            </a:xfrm>
            <a:prstGeom prst="rect">
              <a:avLst/>
            </a:prstGeom>
          </p:spPr>
        </p:pic>
        <p:pic>
          <p:nvPicPr>
            <p:cNvPr id="49" name="48 Imagen" descr="paraguay.png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93164" y="5383150"/>
              <a:ext cx="540000" cy="540000"/>
            </a:xfrm>
            <a:prstGeom prst="rect">
              <a:avLst/>
            </a:prstGeom>
          </p:spPr>
        </p:pic>
        <p:pic>
          <p:nvPicPr>
            <p:cNvPr id="50" name="49 Imagen" descr="peru.png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536750" y="5383150"/>
              <a:ext cx="540000" cy="540000"/>
            </a:xfrm>
            <a:prstGeom prst="rect">
              <a:avLst/>
            </a:prstGeom>
          </p:spPr>
        </p:pic>
        <p:pic>
          <p:nvPicPr>
            <p:cNvPr id="51" name="50 Imagen" descr="puerto_rico.png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180336" y="5383150"/>
              <a:ext cx="540000" cy="540000"/>
            </a:xfrm>
            <a:prstGeom prst="rect">
              <a:avLst/>
            </a:prstGeom>
          </p:spPr>
        </p:pic>
        <p:pic>
          <p:nvPicPr>
            <p:cNvPr id="52" name="51 Imagen" descr="uruguay.png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358543" y="5383150"/>
              <a:ext cx="540000" cy="540000"/>
            </a:xfrm>
            <a:prstGeom prst="rect">
              <a:avLst/>
            </a:prstGeom>
          </p:spPr>
        </p:pic>
        <p:pic>
          <p:nvPicPr>
            <p:cNvPr id="53" name="52 Imagen" descr="venezuela.png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002130" y="5383150"/>
              <a:ext cx="540000" cy="540000"/>
            </a:xfrm>
            <a:prstGeom prst="rect">
              <a:avLst/>
            </a:prstGeom>
          </p:spPr>
        </p:pic>
      </p:grpSp>
      <p:pic>
        <p:nvPicPr>
          <p:cNvPr id="58" name="57 Imagen" descr="LatinoAmerica-01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87910" y="1968369"/>
            <a:ext cx="1761823" cy="19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1828482" y="598714"/>
            <a:ext cx="5468258" cy="56478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1" name="10 Imagen" descr="Zonal_map_info_S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506" y="609658"/>
            <a:ext cx="8452457" cy="546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0992" y="1783454"/>
            <a:ext cx="810361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 GT RRPP – FZLA se encarga de hacer trabajos de RRPP de NA a nivel de todo el FZLA y de apoyar los servicios de este tipo que se realicen en cada una de las regiones / comunidades miembros del FZLA. </a:t>
            </a:r>
          </a:p>
          <a:p>
            <a:r>
              <a:rPr lang="es-AR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</a:t>
            </a:r>
            <a:endParaRPr lang="es-PE" alt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Apoya a las Regiones para compartir experiencias, fortalezas y esperanza entre todos los compañeros de la confraternidad latinoamericana de NA que se interesen en RRPP de NA, incluyendo IP, </a:t>
            </a:r>
            <a:r>
              <a:rPr lang="es-PE" alt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HeI</a:t>
            </a:r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LT (Línea Telefónica) o LA (Línea de Ayuda), etc. </a:t>
            </a:r>
          </a:p>
          <a:p>
            <a:r>
              <a:rPr lang="es-AR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 </a:t>
            </a:r>
            <a:endParaRPr lang="es-PE" alt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Realiza talleres de Tradiciones, Relaciones Públicas y ayuda a organizar las comunicaciones de las Regiones que lo soliciten. </a:t>
            </a:r>
            <a:endParaRPr lang="es-AR" alt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Qué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es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el GT RRPP - FZLA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14" name="13 Imagen" descr="mision_vi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3" y="630529"/>
            <a:ext cx="8887234" cy="56931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76004" y="1274344"/>
            <a:ext cx="3675679" cy="1460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40000"/>
              </a:lnSpc>
            </a:pPr>
            <a:r>
              <a:rPr lang="es-PE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Llevar el Mensaje de Recuperación de Narcóticos Anónimos a TODOS los rincones de Latinoamérica, concientizando a  cada Región integrante del FZLA la importancia de las Relaciones Públicas.</a:t>
            </a:r>
            <a:endParaRPr lang="es-AR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sp>
        <p:nvSpPr>
          <p:cNvPr id="11" name="Rectángulo 6"/>
          <p:cNvSpPr/>
          <p:nvPr/>
        </p:nvSpPr>
        <p:spPr>
          <a:xfrm>
            <a:off x="6829428" y="2783126"/>
            <a:ext cx="2085978" cy="3141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40000"/>
              </a:lnSpc>
            </a:pPr>
            <a:r>
              <a:rPr lang="es-PE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Compartir experiencias, apoyar, colaborar y trabajar en conjunto con TODAS las Regiones y Comunidades de NA de </a:t>
            </a:r>
            <a:r>
              <a:rPr lang="es-PE" alt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latinoamerica</a:t>
            </a:r>
            <a:r>
              <a:rPr lang="es-PE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para resolver problemas en común, llegando a ser autosuficiente y funcionales dentro de NA como un todo.  </a:t>
            </a:r>
            <a:endParaRPr lang="es-AR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2085" y="3115510"/>
            <a:ext cx="2791518" cy="47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</a:pPr>
            <a:r>
              <a:rPr lang="es-A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México – 2 Miembros</a:t>
            </a:r>
            <a:endParaRPr lang="es-A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0992" y="1130650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Miembros</a:t>
            </a:r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del GT RRPP - FZLA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3" name="12 Imagen" descr="map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107" y="1901816"/>
            <a:ext cx="3223321" cy="4360647"/>
          </a:xfrm>
          <a:prstGeom prst="rect">
            <a:avLst/>
          </a:prstGeom>
        </p:spPr>
      </p:pic>
      <p:sp>
        <p:nvSpPr>
          <p:cNvPr id="14" name="Rectángulo 6"/>
          <p:cNvSpPr/>
          <p:nvPr/>
        </p:nvSpPr>
        <p:spPr>
          <a:xfrm>
            <a:off x="5678904" y="3428666"/>
            <a:ext cx="311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</a:pPr>
            <a:r>
              <a:rPr lang="es-A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Colombia – 2 Miembros</a:t>
            </a:r>
            <a:endParaRPr lang="es-A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tángulo 6"/>
          <p:cNvSpPr/>
          <p:nvPr/>
        </p:nvSpPr>
        <p:spPr>
          <a:xfrm>
            <a:off x="447762" y="4339903"/>
            <a:ext cx="311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</a:pPr>
            <a:r>
              <a:rPr lang="es-A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Ecuador – 1 Miembro</a:t>
            </a:r>
            <a:endParaRPr lang="es-A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tángulo 6"/>
          <p:cNvSpPr/>
          <p:nvPr/>
        </p:nvSpPr>
        <p:spPr>
          <a:xfrm>
            <a:off x="6225084" y="4459065"/>
            <a:ext cx="2757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</a:pPr>
            <a:r>
              <a:rPr lang="es-A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Uruguay – 1 Miembro</a:t>
            </a:r>
            <a:endParaRPr lang="es-A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Rectángulo 6"/>
          <p:cNvSpPr/>
          <p:nvPr/>
        </p:nvSpPr>
        <p:spPr>
          <a:xfrm>
            <a:off x="1018247" y="5357768"/>
            <a:ext cx="311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</a:pPr>
            <a:r>
              <a:rPr lang="es-A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Perú – 1 Miembro</a:t>
            </a:r>
            <a:endParaRPr lang="es-A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Rectángulo 6"/>
          <p:cNvSpPr/>
          <p:nvPr/>
        </p:nvSpPr>
        <p:spPr>
          <a:xfrm>
            <a:off x="5854428" y="5508588"/>
            <a:ext cx="306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</a:pPr>
            <a:r>
              <a:rPr lang="es-A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Argentina – 2 Miembros</a:t>
            </a:r>
            <a:endParaRPr lang="es-A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0" name="19 Conector recto"/>
          <p:cNvCxnSpPr/>
          <p:nvPr/>
        </p:nvCxnSpPr>
        <p:spPr>
          <a:xfrm flipH="1" flipV="1">
            <a:off x="2771775" y="3428666"/>
            <a:ext cx="1279418" cy="439644"/>
          </a:xfrm>
          <a:prstGeom prst="line">
            <a:avLst/>
          </a:prstGeom>
          <a:ln w="19050">
            <a:solidFill>
              <a:srgbClr val="A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10800000">
            <a:off x="3081120" y="4643564"/>
            <a:ext cx="1669784" cy="1"/>
          </a:xfrm>
          <a:prstGeom prst="line">
            <a:avLst/>
          </a:prstGeom>
          <a:ln w="19050">
            <a:solidFill>
              <a:srgbClr val="A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10800000" flipV="1">
            <a:off x="3233520" y="4982285"/>
            <a:ext cx="1669785" cy="644791"/>
          </a:xfrm>
          <a:prstGeom prst="line">
            <a:avLst/>
          </a:prstGeom>
          <a:ln w="19050">
            <a:solidFill>
              <a:srgbClr val="A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rot="10800000" flipV="1">
            <a:off x="4903306" y="3690275"/>
            <a:ext cx="775598" cy="768789"/>
          </a:xfrm>
          <a:prstGeom prst="line">
            <a:avLst/>
          </a:prstGeom>
          <a:ln w="19050">
            <a:solidFill>
              <a:srgbClr val="A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16" idx="1"/>
          </p:cNvCxnSpPr>
          <p:nvPr/>
        </p:nvCxnSpPr>
        <p:spPr>
          <a:xfrm rot="10800000" flipV="1">
            <a:off x="5353826" y="4720674"/>
            <a:ext cx="871259" cy="732625"/>
          </a:xfrm>
          <a:prstGeom prst="line">
            <a:avLst/>
          </a:prstGeom>
          <a:ln w="19050">
            <a:solidFill>
              <a:srgbClr val="A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8" idx="1"/>
          </p:cNvCxnSpPr>
          <p:nvPr/>
        </p:nvCxnSpPr>
        <p:spPr>
          <a:xfrm flipH="1">
            <a:off x="5070596" y="5770198"/>
            <a:ext cx="783832" cy="104702"/>
          </a:xfrm>
          <a:prstGeom prst="line">
            <a:avLst/>
          </a:prstGeom>
          <a:ln w="19050">
            <a:solidFill>
              <a:srgbClr val="A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0992" y="93814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Qué</a:t>
            </a:r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hace</a:t>
            </a:r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el GT RRPP - FZLA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GT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Relaciones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Públicas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1" name="10 Imagen" descr="quehacem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360" y="1492145"/>
            <a:ext cx="3858892" cy="48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513</Words>
  <Application>Microsoft Office PowerPoint</Application>
  <PresentationFormat>Presentación en pantalla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Ramiro</dc:creator>
  <cp:lastModifiedBy>Javier</cp:lastModifiedBy>
  <cp:revision>119</cp:revision>
  <dcterms:created xsi:type="dcterms:W3CDTF">2015-12-22T01:46:55Z</dcterms:created>
  <dcterms:modified xsi:type="dcterms:W3CDTF">2016-04-27T13:12:19Z</dcterms:modified>
</cp:coreProperties>
</file>